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7" r:id="rId5"/>
  </p:sldMasterIdLst>
  <p:notesMasterIdLst>
    <p:notesMasterId r:id="rId11"/>
  </p:notesMasterIdLst>
  <p:handoutMasterIdLst>
    <p:handoutMasterId r:id="rId12"/>
  </p:handoutMasterIdLst>
  <p:sldIdLst>
    <p:sldId id="431" r:id="rId6"/>
    <p:sldId id="430" r:id="rId7"/>
    <p:sldId id="345" r:id="rId8"/>
    <p:sldId id="349" r:id="rId9"/>
    <p:sldId id="346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600"/>
    <a:srgbClr val="0000CC"/>
    <a:srgbClr val="349105"/>
    <a:srgbClr val="051BBB"/>
    <a:srgbClr val="2B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B547C-02ED-E04C-95EB-07944FCDD68A}" v="1" dt="2020-04-23T03:10:13.884"/>
    <p1510:client id="{BB85F5B1-71AA-4C5B-9EE0-87EDDA87DC22}" v="9" dt="2020-04-23T01:54:46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3792" autoAdjust="0"/>
  </p:normalViewPr>
  <p:slideViewPr>
    <p:cSldViewPr>
      <p:cViewPr varScale="1">
        <p:scale>
          <a:sx n="124" d="100"/>
          <a:sy n="124" d="100"/>
        </p:scale>
        <p:origin x="72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7" d="100"/>
        <a:sy n="197" d="100"/>
      </p:scale>
      <p:origin x="0" y="1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8D71A-049B-2E48-9AB8-E9DBFBBA712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5B8F5-3097-0D4E-B988-794E348E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4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8BEF9-58DD-45B3-A3B5-D0CC0EB9F15C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22F2-DCB3-420E-A07B-FB1FF24A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6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50C2-4A10-42EC-AFBE-CD501934F8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59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50C2-4A10-42EC-AFBE-CD501934F8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3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50C2-4A10-42EC-AFBE-CD501934F8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05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418" y="6223000"/>
            <a:ext cx="270933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AU" sz="3200" b="1" kern="1200" dirty="0">
                <a:solidFill>
                  <a:srgbClr val="0F3774"/>
                </a:solidFill>
                <a:latin typeface="+mn-lt"/>
                <a:ea typeface="PT Sans Caption" panose="020B0603020203020204" pitchFamily="34" charset="0"/>
                <a:cs typeface="PT Sans Caption" panose="020B06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en-US" sz="1800" kern="1200" dirty="0" smtClean="0">
                <a:solidFill>
                  <a:srgbClr val="419639"/>
                </a:solidFill>
                <a:latin typeface="+mn-lt"/>
                <a:ea typeface="PT Sans Narrow" panose="020B0506020203020204" pitchFamily="34" charset="0"/>
                <a:cs typeface="PT Sans Narrow" panose="020B0506020203020204" pitchFamily="34" charset="0"/>
              </a:defRPr>
            </a:lvl1pPr>
            <a:lvl2pPr>
              <a:defRPr lang="en-US" sz="1800" kern="1200" dirty="0" smtClean="0">
                <a:solidFill>
                  <a:srgbClr val="419639"/>
                </a:solidFill>
                <a:latin typeface="+mn-lt"/>
                <a:ea typeface="PT Sans Narrow" panose="020B0506020203020204" pitchFamily="34" charset="0"/>
                <a:cs typeface="PT Sans Narrow" panose="020B0506020203020204" pitchFamily="34" charset="0"/>
              </a:defRPr>
            </a:lvl2pPr>
            <a:lvl3pPr>
              <a:defRPr lang="en-US" sz="1800" kern="1200" dirty="0" smtClean="0">
                <a:solidFill>
                  <a:srgbClr val="419639"/>
                </a:solidFill>
                <a:latin typeface="+mn-lt"/>
                <a:ea typeface="PT Sans Narrow" panose="020B0506020203020204" pitchFamily="34" charset="0"/>
                <a:cs typeface="PT Sans Narrow" panose="020B0506020203020204" pitchFamily="34" charset="0"/>
              </a:defRPr>
            </a:lvl3pPr>
            <a:lvl4pPr>
              <a:defRPr lang="en-US" sz="1800" kern="1200" dirty="0" smtClean="0">
                <a:solidFill>
                  <a:srgbClr val="419639"/>
                </a:solidFill>
                <a:latin typeface="+mn-lt"/>
                <a:ea typeface="PT Sans Narrow" panose="020B0506020203020204" pitchFamily="34" charset="0"/>
                <a:cs typeface="PT Sans Narrow" panose="020B0506020203020204" pitchFamily="34" charset="0"/>
              </a:defRPr>
            </a:lvl4pPr>
            <a:lvl5pPr>
              <a:defRPr lang="en-AU" sz="1800" kern="1200" dirty="0">
                <a:solidFill>
                  <a:srgbClr val="419639"/>
                </a:solidFill>
                <a:latin typeface="+mn-lt"/>
                <a:ea typeface="PT Sans Narrow" panose="020B0506020203020204" pitchFamily="34" charset="0"/>
                <a:cs typeface="PT Sans Narrow" panose="020B0506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12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4F14-A436-4B44-968F-371873E5D83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6602-27F8-4663-B38E-A7F976B51C47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8D94-17BF-3D4F-A446-0701AE5674AC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F34F-8CA1-483B-AD5A-C69B5AC376FD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9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12BF-66FE-2E48-B9C8-C960C117397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81AA-EC61-4C57-9776-FBCF2BFA8E03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0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ins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4423"/>
            <a:ext cx="10915688" cy="536565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28802"/>
            <a:ext cx="10915688" cy="2736842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124"/>
              </a:buClr>
              <a:buSzTx/>
              <a:buFont typeface="Arial" pitchFamily="34" charset="0"/>
              <a:buChar char="•"/>
              <a:tabLst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tr-TR" dirty="0"/>
          </a:p>
          <a:p>
            <a:pPr lvl="0"/>
            <a:r>
              <a:rPr lang="en-US" dirty="0"/>
              <a:t>Click to edit Master text styles</a:t>
            </a:r>
            <a:endParaRPr lang="tr-TR" dirty="0"/>
          </a:p>
          <a:p>
            <a:pPr lvl="0"/>
            <a:r>
              <a:rPr lang="en-US" dirty="0"/>
              <a:t>Click to edit Master text styles</a:t>
            </a:r>
            <a:endParaRPr lang="tr-TR" dirty="0"/>
          </a:p>
          <a:p>
            <a:pPr lvl="0"/>
            <a:endParaRPr lang="tr-TR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6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52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638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993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45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73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37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D390-3494-7948-857D-3474D705CA1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C65B-8317-4D6A-A4BC-2495E055E6B1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7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052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52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938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39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24F59A-FB94-4B48-8343-9E1CA34E7E79}"/>
              </a:ext>
            </a:extLst>
          </p:cNvPr>
          <p:cNvSpPr/>
          <p:nvPr userDrawn="1"/>
        </p:nvSpPr>
        <p:spPr>
          <a:xfrm>
            <a:off x="-11113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DE9DD5-8B4D-A246-BFF4-1B1A123F0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2641" y="5699096"/>
            <a:ext cx="720000" cy="72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A0219A-8D14-CE49-AE43-566C0DFA0C6C}"/>
              </a:ext>
            </a:extLst>
          </p:cNvPr>
          <p:cNvSpPr/>
          <p:nvPr userDrawn="1"/>
        </p:nvSpPr>
        <p:spPr>
          <a:xfrm>
            <a:off x="0" y="0"/>
            <a:ext cx="12192000" cy="1412671"/>
          </a:xfrm>
          <a:prstGeom prst="rect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4B811E0-7873-5649-A7DC-E2848DF289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418084"/>
            <a:ext cx="10883828" cy="6482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FontTx/>
              <a:buNone/>
              <a:defRPr sz="4400" b="1" i="0">
                <a:latin typeface="Helvetica" pitchFamily="2" charset="0"/>
              </a:defRPr>
            </a:lvl2pPr>
            <a:lvl3pPr marL="914400" indent="0">
              <a:buFontTx/>
              <a:buNone/>
              <a:defRPr sz="4400" b="1" i="0">
                <a:latin typeface="Helvetica" pitchFamily="2" charset="0"/>
              </a:defRPr>
            </a:lvl3pPr>
            <a:lvl4pPr marL="1371600" indent="0">
              <a:buFontTx/>
              <a:buNone/>
              <a:defRPr sz="4400" b="1" i="0">
                <a:latin typeface="Helvetica" pitchFamily="2" charset="0"/>
              </a:defRPr>
            </a:lvl4pPr>
          </a:lstStyle>
          <a:p>
            <a:pPr lvl="0"/>
            <a:r>
              <a:rPr lang="en-GB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1183918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B05A-97C8-0442-817B-429117BB954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EC58-4C1D-4F85-8843-F6CA46214716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9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A59E-BB42-AD4A-861B-61B69A18A5E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5B5F-B106-4B04-915D-1744FFCC5FF4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5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30C1-FF71-764E-B94E-7F54B64C057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6118-92B8-4115-AE0F-730C9E5BCE73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7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78EB-04DF-E840-A596-97376BB1967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E55F-D459-4645-B901-F682670C040D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9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731E-2793-C14B-8C0B-FF54C862615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2C40-9F6B-47D1-AFD6-28FEFCB028C4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3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C008-5FCD-564F-850B-CE289A2B416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75E3-3AF4-462E-9CB3-4E052E61DE9C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4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D375-4412-034F-84C7-3F287D899BF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76D7-D7F8-4D2D-8282-5F6D1D8C56B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S PGothic" panose="020B060402020202020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1B32ED-497A-8745-9573-D17BFF7E3AA6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23/4/20</a:t>
            </a:fld>
            <a:endParaRPr lang="en-AU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S PGothic" panose="020B060402020202020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S PGothic" panose="020B060402020202020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4B77B2-2593-4CA3-84CD-9B1A1D29B7CC}" type="slidenum">
              <a:rPr lang="en-AU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4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6752-0EB5-4B6E-92A3-86FA0D3A410D}" type="datetimeFigureOut">
              <a:rPr lang="en-AU" smtClean="0"/>
              <a:pPr/>
              <a:t>23/4/20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7DCD-6018-4CDF-9C3E-5E2FB49CCD7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19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hyperlink" Target="http://www.businessmodelgeneration.com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hyperlink" Target="http://www.businessmodelgeneration.com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E663B7-83C3-4EDC-AB5F-6A4488A7F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418084"/>
            <a:ext cx="11629079" cy="6482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Capture the key issues you are facing today</a:t>
            </a: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1FCAD-20E4-4AD3-A505-23E3376F6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094" y="5872610"/>
            <a:ext cx="1490498" cy="567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D27D7-B3F9-49E9-A7D4-81F2F0B6F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37" y="1863982"/>
            <a:ext cx="7443860" cy="44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9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E663B7-83C3-4EDC-AB5F-6A4488A7F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418084"/>
            <a:ext cx="11351677" cy="6482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2. Identify how this may impact your business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1FCAD-20E4-4AD3-A505-23E3376F6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094" y="5872610"/>
            <a:ext cx="1490498" cy="567306"/>
          </a:xfrm>
          <a:prstGeom prst="rect">
            <a:avLst/>
          </a:prstGeom>
        </p:spPr>
      </p:pic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FEB3C5BC-26A0-4FDA-B8BB-F5CCAD84E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9" y="1563449"/>
            <a:ext cx="8192784" cy="49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75522" y="332658"/>
          <a:ext cx="8496943" cy="6336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2234">
                <a:tc row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AU" sz="1200" dirty="0"/>
                    </a:p>
                    <a:p>
                      <a:endParaRPr lang="en-AU" sz="1200" dirty="0"/>
                    </a:p>
                    <a:p>
                      <a:endParaRPr lang="en-AU" sz="1200" dirty="0"/>
                    </a:p>
                    <a:p>
                      <a:endParaRPr lang="en-AU" sz="1200" dirty="0"/>
                    </a:p>
                    <a:p>
                      <a:endParaRPr lang="en-AU" sz="1200" dirty="0"/>
                    </a:p>
                    <a:p>
                      <a:endParaRPr lang="en-AU" sz="1200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168"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9" name="Freeform 128"/>
          <p:cNvSpPr>
            <a:spLocks/>
          </p:cNvSpPr>
          <p:nvPr/>
        </p:nvSpPr>
        <p:spPr bwMode="auto">
          <a:xfrm>
            <a:off x="4704257" y="3583546"/>
            <a:ext cx="427990" cy="187325"/>
          </a:xfrm>
          <a:custGeom>
            <a:avLst/>
            <a:gdLst>
              <a:gd name="T0" fmla="+- 0 12129 11355"/>
              <a:gd name="T1" fmla="*/ T0 w 801"/>
              <a:gd name="T2" fmla="+- 0 9994 9851"/>
              <a:gd name="T3" fmla="*/ 9994 h 359"/>
              <a:gd name="T4" fmla="+- 0 12069 11355"/>
              <a:gd name="T5" fmla="*/ T4 w 801"/>
              <a:gd name="T6" fmla="+- 0 10011 9851"/>
              <a:gd name="T7" fmla="*/ 10011 h 359"/>
              <a:gd name="T8" fmla="+- 0 12011 11355"/>
              <a:gd name="T9" fmla="*/ T8 w 801"/>
              <a:gd name="T10" fmla="+- 0 10030 9851"/>
              <a:gd name="T11" fmla="*/ 10030 h 359"/>
              <a:gd name="T12" fmla="+- 0 11938 11355"/>
              <a:gd name="T13" fmla="*/ T12 w 801"/>
              <a:gd name="T14" fmla="+- 0 10060 9851"/>
              <a:gd name="T15" fmla="*/ 10060 h 359"/>
              <a:gd name="T16" fmla="+- 0 11887 11355"/>
              <a:gd name="T17" fmla="*/ T16 w 801"/>
              <a:gd name="T18" fmla="+- 0 10086 9851"/>
              <a:gd name="T19" fmla="*/ 10086 h 359"/>
              <a:gd name="T20" fmla="+- 0 12118 11355"/>
              <a:gd name="T21" fmla="*/ T20 w 801"/>
              <a:gd name="T22" fmla="+- 0 10086 9851"/>
              <a:gd name="T23" fmla="*/ 10086 h 359"/>
              <a:gd name="T24" fmla="+- 0 12123 11355"/>
              <a:gd name="T25" fmla="*/ T24 w 801"/>
              <a:gd name="T26" fmla="+- 0 10084 9851"/>
              <a:gd name="T27" fmla="*/ 10084 h 359"/>
              <a:gd name="T28" fmla="+- 0 12139 11355"/>
              <a:gd name="T29" fmla="*/ T28 w 801"/>
              <a:gd name="T30" fmla="+- 0 10073 9851"/>
              <a:gd name="T31" fmla="*/ 10073 h 359"/>
              <a:gd name="T32" fmla="+- 0 12155 11355"/>
              <a:gd name="T33" fmla="*/ T32 w 801"/>
              <a:gd name="T34" fmla="+- 0 10061 9851"/>
              <a:gd name="T35" fmla="*/ 10061 h 359"/>
              <a:gd name="T36" fmla="+- 0 12154 11355"/>
              <a:gd name="T37" fmla="*/ T36 w 801"/>
              <a:gd name="T38" fmla="+- 0 10041 9851"/>
              <a:gd name="T39" fmla="*/ 10041 h 359"/>
              <a:gd name="T40" fmla="+- 0 12151 11355"/>
              <a:gd name="T41" fmla="*/ T40 w 801"/>
              <a:gd name="T42" fmla="+- 0 10022 9851"/>
              <a:gd name="T43" fmla="*/ 10022 h 359"/>
              <a:gd name="T44" fmla="+- 0 12144 11355"/>
              <a:gd name="T45" fmla="*/ T44 w 801"/>
              <a:gd name="T46" fmla="+- 0 10005 9851"/>
              <a:gd name="T47" fmla="*/ 10005 h 359"/>
              <a:gd name="T48" fmla="+- 0 12129 11355"/>
              <a:gd name="T49" fmla="*/ T48 w 801"/>
              <a:gd name="T50" fmla="+- 0 9994 9851"/>
              <a:gd name="T51" fmla="*/ 9994 h 3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801" h="359">
                <a:moveTo>
                  <a:pt x="774" y="143"/>
                </a:moveTo>
                <a:lnTo>
                  <a:pt x="714" y="160"/>
                </a:lnTo>
                <a:lnTo>
                  <a:pt x="656" y="179"/>
                </a:lnTo>
                <a:lnTo>
                  <a:pt x="583" y="209"/>
                </a:lnTo>
                <a:lnTo>
                  <a:pt x="532" y="235"/>
                </a:lnTo>
                <a:lnTo>
                  <a:pt x="763" y="235"/>
                </a:lnTo>
                <a:lnTo>
                  <a:pt x="768" y="233"/>
                </a:lnTo>
                <a:lnTo>
                  <a:pt x="784" y="222"/>
                </a:lnTo>
                <a:lnTo>
                  <a:pt x="800" y="210"/>
                </a:lnTo>
                <a:lnTo>
                  <a:pt x="799" y="190"/>
                </a:lnTo>
                <a:lnTo>
                  <a:pt x="796" y="171"/>
                </a:lnTo>
                <a:lnTo>
                  <a:pt x="789" y="154"/>
                </a:lnTo>
                <a:lnTo>
                  <a:pt x="774" y="1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5737989" y="3335339"/>
            <a:ext cx="427990" cy="187325"/>
          </a:xfrm>
          <a:custGeom>
            <a:avLst/>
            <a:gdLst>
              <a:gd name="T0" fmla="+- 0 11386 11355"/>
              <a:gd name="T1" fmla="*/ T0 w 801"/>
              <a:gd name="T2" fmla="+- 0 9851 9851"/>
              <a:gd name="T3" fmla="*/ 9851 h 359"/>
              <a:gd name="T4" fmla="+- 0 11370 11355"/>
              <a:gd name="T5" fmla="*/ T4 w 801"/>
              <a:gd name="T6" fmla="+- 0 9856 9851"/>
              <a:gd name="T7" fmla="*/ 9856 h 359"/>
              <a:gd name="T8" fmla="+- 0 11355 11355"/>
              <a:gd name="T9" fmla="*/ T8 w 801"/>
              <a:gd name="T10" fmla="+- 0 9868 9851"/>
              <a:gd name="T11" fmla="*/ 9868 h 359"/>
              <a:gd name="T12" fmla="+- 0 11357 11355"/>
              <a:gd name="T13" fmla="*/ T12 w 801"/>
              <a:gd name="T14" fmla="+- 0 9890 9851"/>
              <a:gd name="T15" fmla="*/ 9890 h 359"/>
              <a:gd name="T16" fmla="+- 0 11533 11355"/>
              <a:gd name="T17" fmla="*/ T16 w 801"/>
              <a:gd name="T18" fmla="+- 0 10025 9851"/>
              <a:gd name="T19" fmla="*/ 10025 h 359"/>
              <a:gd name="T20" fmla="+- 0 11608 11355"/>
              <a:gd name="T21" fmla="*/ T20 w 801"/>
              <a:gd name="T22" fmla="+- 0 10067 9851"/>
              <a:gd name="T23" fmla="*/ 10067 h 359"/>
              <a:gd name="T24" fmla="+- 0 11685 11355"/>
              <a:gd name="T25" fmla="*/ T24 w 801"/>
              <a:gd name="T26" fmla="+- 0 10106 9851"/>
              <a:gd name="T27" fmla="*/ 10106 h 359"/>
              <a:gd name="T28" fmla="+- 0 11764 11355"/>
              <a:gd name="T29" fmla="*/ T28 w 801"/>
              <a:gd name="T30" fmla="+- 0 10143 9851"/>
              <a:gd name="T31" fmla="*/ 10143 h 359"/>
              <a:gd name="T32" fmla="+- 0 11847 11355"/>
              <a:gd name="T33" fmla="*/ T32 w 801"/>
              <a:gd name="T34" fmla="+- 0 10176 9851"/>
              <a:gd name="T35" fmla="*/ 10176 h 359"/>
              <a:gd name="T36" fmla="+- 0 11875 11355"/>
              <a:gd name="T37" fmla="*/ T36 w 801"/>
              <a:gd name="T38" fmla="+- 0 10186 9851"/>
              <a:gd name="T39" fmla="*/ 10186 h 359"/>
              <a:gd name="T40" fmla="+- 0 11880 11355"/>
              <a:gd name="T41" fmla="*/ T40 w 801"/>
              <a:gd name="T42" fmla="+- 0 10174 9851"/>
              <a:gd name="T43" fmla="*/ 10174 h 359"/>
              <a:gd name="T44" fmla="+- 0 11880 11355"/>
              <a:gd name="T45" fmla="*/ T44 w 801"/>
              <a:gd name="T46" fmla="+- 0 10160 9851"/>
              <a:gd name="T47" fmla="*/ 10160 h 359"/>
              <a:gd name="T48" fmla="+- 0 11878 11355"/>
              <a:gd name="T49" fmla="*/ T48 w 801"/>
              <a:gd name="T50" fmla="+- 0 10146 9851"/>
              <a:gd name="T51" fmla="*/ 10146 h 359"/>
              <a:gd name="T52" fmla="+- 0 11875 11355"/>
              <a:gd name="T53" fmla="*/ T52 w 801"/>
              <a:gd name="T54" fmla="+- 0 10133 9851"/>
              <a:gd name="T55" fmla="*/ 10133 h 359"/>
              <a:gd name="T56" fmla="+- 0 11874 11355"/>
              <a:gd name="T57" fmla="*/ T56 w 801"/>
              <a:gd name="T58" fmla="+- 0 10123 9851"/>
              <a:gd name="T59" fmla="*/ 10123 h 359"/>
              <a:gd name="T60" fmla="+- 0 11878 11355"/>
              <a:gd name="T61" fmla="*/ T60 w 801"/>
              <a:gd name="T62" fmla="+- 0 10118 9851"/>
              <a:gd name="T63" fmla="*/ 10118 h 359"/>
              <a:gd name="T64" fmla="+- 0 12060 11355"/>
              <a:gd name="T65" fmla="*/ T64 w 801"/>
              <a:gd name="T66" fmla="+- 0 10118 9851"/>
              <a:gd name="T67" fmla="*/ 10118 h 359"/>
              <a:gd name="T68" fmla="+- 0 12070 11355"/>
              <a:gd name="T69" fmla="*/ T68 w 801"/>
              <a:gd name="T70" fmla="+- 0 10113 9851"/>
              <a:gd name="T71" fmla="*/ 10113 h 359"/>
              <a:gd name="T72" fmla="+- 0 12088 11355"/>
              <a:gd name="T73" fmla="*/ T72 w 801"/>
              <a:gd name="T74" fmla="+- 0 10104 9851"/>
              <a:gd name="T75" fmla="*/ 10104 h 359"/>
              <a:gd name="T76" fmla="+- 0 12105 11355"/>
              <a:gd name="T77" fmla="*/ T76 w 801"/>
              <a:gd name="T78" fmla="+- 0 10094 9851"/>
              <a:gd name="T79" fmla="*/ 10094 h 359"/>
              <a:gd name="T80" fmla="+- 0 12118 11355"/>
              <a:gd name="T81" fmla="*/ T80 w 801"/>
              <a:gd name="T82" fmla="+- 0 10086 9851"/>
              <a:gd name="T83" fmla="*/ 10086 h 359"/>
              <a:gd name="T84" fmla="+- 0 11887 11355"/>
              <a:gd name="T85" fmla="*/ T84 w 801"/>
              <a:gd name="T86" fmla="+- 0 10086 9851"/>
              <a:gd name="T87" fmla="*/ 10086 h 359"/>
              <a:gd name="T88" fmla="+- 0 11868 11355"/>
              <a:gd name="T89" fmla="*/ T88 w 801"/>
              <a:gd name="T90" fmla="+- 0 10079 9851"/>
              <a:gd name="T91" fmla="*/ 10079 h 359"/>
              <a:gd name="T92" fmla="+- 0 11810 11355"/>
              <a:gd name="T93" fmla="*/ T92 w 801"/>
              <a:gd name="T94" fmla="+- 0 10057 9851"/>
              <a:gd name="T95" fmla="*/ 10057 h 359"/>
              <a:gd name="T96" fmla="+- 0 11736 11355"/>
              <a:gd name="T97" fmla="*/ T96 w 801"/>
              <a:gd name="T98" fmla="+- 0 10025 9851"/>
              <a:gd name="T99" fmla="*/ 10025 h 359"/>
              <a:gd name="T100" fmla="+- 0 11573 11355"/>
              <a:gd name="T101" fmla="*/ T100 w 801"/>
              <a:gd name="T102" fmla="+- 0 9948 9851"/>
              <a:gd name="T103" fmla="*/ 9948 h 359"/>
              <a:gd name="T104" fmla="+- 0 11554 11355"/>
              <a:gd name="T105" fmla="*/ T104 w 801"/>
              <a:gd name="T106" fmla="+- 0 9939 9851"/>
              <a:gd name="T107" fmla="*/ 9939 h 359"/>
              <a:gd name="T108" fmla="+- 0 11516 11355"/>
              <a:gd name="T109" fmla="*/ T108 w 801"/>
              <a:gd name="T110" fmla="+- 0 9939 9851"/>
              <a:gd name="T111" fmla="*/ 9939 h 359"/>
              <a:gd name="T112" fmla="+- 0 11500 11355"/>
              <a:gd name="T113" fmla="*/ T112 w 801"/>
              <a:gd name="T114" fmla="+- 0 9927 9851"/>
              <a:gd name="T115" fmla="*/ 9927 h 359"/>
              <a:gd name="T116" fmla="+- 0 11479 11355"/>
              <a:gd name="T117" fmla="*/ T116 w 801"/>
              <a:gd name="T118" fmla="+- 0 9919 9851"/>
              <a:gd name="T119" fmla="*/ 9919 h 359"/>
              <a:gd name="T120" fmla="+- 0 11458 11355"/>
              <a:gd name="T121" fmla="*/ T120 w 801"/>
              <a:gd name="T122" fmla="+- 0 9913 9851"/>
              <a:gd name="T123" fmla="*/ 9913 h 359"/>
              <a:gd name="T124" fmla="+- 0 11441 11355"/>
              <a:gd name="T125" fmla="*/ T124 w 801"/>
              <a:gd name="T126" fmla="+- 0 9909 9851"/>
              <a:gd name="T127" fmla="*/ 9909 h 359"/>
              <a:gd name="T128" fmla="+- 0 11451 11355"/>
              <a:gd name="T129" fmla="*/ T128 w 801"/>
              <a:gd name="T130" fmla="+- 0 9903 9851"/>
              <a:gd name="T131" fmla="*/ 9903 h 359"/>
              <a:gd name="T132" fmla="+- 0 11465 11355"/>
              <a:gd name="T133" fmla="*/ T132 w 801"/>
              <a:gd name="T134" fmla="+- 0 9901 9851"/>
              <a:gd name="T135" fmla="*/ 9901 h 359"/>
              <a:gd name="T136" fmla="+- 0 11470 11355"/>
              <a:gd name="T137" fmla="*/ T136 w 801"/>
              <a:gd name="T138" fmla="+- 0 9892 9851"/>
              <a:gd name="T139" fmla="*/ 9892 h 359"/>
              <a:gd name="T140" fmla="+- 0 11456 11355"/>
              <a:gd name="T141" fmla="*/ T140 w 801"/>
              <a:gd name="T142" fmla="+- 0 9884 9851"/>
              <a:gd name="T143" fmla="*/ 9884 h 359"/>
              <a:gd name="T144" fmla="+- 0 11429 11355"/>
              <a:gd name="T145" fmla="*/ T144 w 801"/>
              <a:gd name="T146" fmla="+- 0 9865 9851"/>
              <a:gd name="T147" fmla="*/ 9865 h 359"/>
              <a:gd name="T148" fmla="+- 0 11415 11355"/>
              <a:gd name="T149" fmla="*/ T148 w 801"/>
              <a:gd name="T150" fmla="+- 0 9857 9851"/>
              <a:gd name="T151" fmla="*/ 9857 h 359"/>
              <a:gd name="T152" fmla="+- 0 11400 11355"/>
              <a:gd name="T153" fmla="*/ T152 w 801"/>
              <a:gd name="T154" fmla="+- 0 9852 9851"/>
              <a:gd name="T155" fmla="*/ 9852 h 359"/>
              <a:gd name="T156" fmla="+- 0 11386 11355"/>
              <a:gd name="T157" fmla="*/ T156 w 801"/>
              <a:gd name="T158" fmla="+- 0 9851 9851"/>
              <a:gd name="T159" fmla="*/ 9851 h 3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801" h="359">
                <a:moveTo>
                  <a:pt x="31" y="0"/>
                </a:moveTo>
                <a:lnTo>
                  <a:pt x="15" y="5"/>
                </a:lnTo>
                <a:lnTo>
                  <a:pt x="0" y="17"/>
                </a:lnTo>
                <a:lnTo>
                  <a:pt x="2" y="39"/>
                </a:lnTo>
                <a:lnTo>
                  <a:pt x="178" y="174"/>
                </a:lnTo>
                <a:lnTo>
                  <a:pt x="253" y="216"/>
                </a:lnTo>
                <a:lnTo>
                  <a:pt x="330" y="255"/>
                </a:lnTo>
                <a:lnTo>
                  <a:pt x="409" y="292"/>
                </a:lnTo>
                <a:lnTo>
                  <a:pt x="492" y="325"/>
                </a:lnTo>
                <a:lnTo>
                  <a:pt x="520" y="335"/>
                </a:lnTo>
                <a:lnTo>
                  <a:pt x="525" y="323"/>
                </a:lnTo>
                <a:lnTo>
                  <a:pt x="525" y="309"/>
                </a:lnTo>
                <a:lnTo>
                  <a:pt x="523" y="295"/>
                </a:lnTo>
                <a:lnTo>
                  <a:pt x="520" y="282"/>
                </a:lnTo>
                <a:lnTo>
                  <a:pt x="519" y="272"/>
                </a:lnTo>
                <a:lnTo>
                  <a:pt x="523" y="267"/>
                </a:lnTo>
                <a:lnTo>
                  <a:pt x="705" y="267"/>
                </a:lnTo>
                <a:lnTo>
                  <a:pt x="715" y="262"/>
                </a:lnTo>
                <a:lnTo>
                  <a:pt x="733" y="253"/>
                </a:lnTo>
                <a:lnTo>
                  <a:pt x="750" y="243"/>
                </a:lnTo>
                <a:lnTo>
                  <a:pt x="763" y="235"/>
                </a:lnTo>
                <a:lnTo>
                  <a:pt x="532" y="235"/>
                </a:lnTo>
                <a:lnTo>
                  <a:pt x="513" y="228"/>
                </a:lnTo>
                <a:lnTo>
                  <a:pt x="455" y="206"/>
                </a:lnTo>
                <a:lnTo>
                  <a:pt x="381" y="174"/>
                </a:lnTo>
                <a:lnTo>
                  <a:pt x="218" y="97"/>
                </a:lnTo>
                <a:lnTo>
                  <a:pt x="199" y="88"/>
                </a:lnTo>
                <a:lnTo>
                  <a:pt x="161" y="88"/>
                </a:lnTo>
                <a:lnTo>
                  <a:pt x="145" y="76"/>
                </a:lnTo>
                <a:lnTo>
                  <a:pt x="124" y="68"/>
                </a:lnTo>
                <a:lnTo>
                  <a:pt x="103" y="62"/>
                </a:lnTo>
                <a:lnTo>
                  <a:pt x="86" y="58"/>
                </a:lnTo>
                <a:lnTo>
                  <a:pt x="96" y="52"/>
                </a:lnTo>
                <a:lnTo>
                  <a:pt x="110" y="50"/>
                </a:lnTo>
                <a:lnTo>
                  <a:pt x="115" y="41"/>
                </a:lnTo>
                <a:lnTo>
                  <a:pt x="101" y="33"/>
                </a:lnTo>
                <a:lnTo>
                  <a:pt x="74" y="14"/>
                </a:lnTo>
                <a:lnTo>
                  <a:pt x="60" y="6"/>
                </a:lnTo>
                <a:lnTo>
                  <a:pt x="45" y="1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4719617" y="3522664"/>
            <a:ext cx="427990" cy="187325"/>
          </a:xfrm>
          <a:custGeom>
            <a:avLst/>
            <a:gdLst>
              <a:gd name="T0" fmla="+- 0 11386 11355"/>
              <a:gd name="T1" fmla="*/ T0 w 801"/>
              <a:gd name="T2" fmla="+- 0 9851 9851"/>
              <a:gd name="T3" fmla="*/ 9851 h 359"/>
              <a:gd name="T4" fmla="+- 0 11370 11355"/>
              <a:gd name="T5" fmla="*/ T4 w 801"/>
              <a:gd name="T6" fmla="+- 0 9856 9851"/>
              <a:gd name="T7" fmla="*/ 9856 h 359"/>
              <a:gd name="T8" fmla="+- 0 11355 11355"/>
              <a:gd name="T9" fmla="*/ T8 w 801"/>
              <a:gd name="T10" fmla="+- 0 9868 9851"/>
              <a:gd name="T11" fmla="*/ 9868 h 359"/>
              <a:gd name="T12" fmla="+- 0 11357 11355"/>
              <a:gd name="T13" fmla="*/ T12 w 801"/>
              <a:gd name="T14" fmla="+- 0 9890 9851"/>
              <a:gd name="T15" fmla="*/ 9890 h 359"/>
              <a:gd name="T16" fmla="+- 0 11533 11355"/>
              <a:gd name="T17" fmla="*/ T16 w 801"/>
              <a:gd name="T18" fmla="+- 0 10025 9851"/>
              <a:gd name="T19" fmla="*/ 10025 h 359"/>
              <a:gd name="T20" fmla="+- 0 11608 11355"/>
              <a:gd name="T21" fmla="*/ T20 w 801"/>
              <a:gd name="T22" fmla="+- 0 10067 9851"/>
              <a:gd name="T23" fmla="*/ 10067 h 359"/>
              <a:gd name="T24" fmla="+- 0 11685 11355"/>
              <a:gd name="T25" fmla="*/ T24 w 801"/>
              <a:gd name="T26" fmla="+- 0 10106 9851"/>
              <a:gd name="T27" fmla="*/ 10106 h 359"/>
              <a:gd name="T28" fmla="+- 0 11764 11355"/>
              <a:gd name="T29" fmla="*/ T28 w 801"/>
              <a:gd name="T30" fmla="+- 0 10143 9851"/>
              <a:gd name="T31" fmla="*/ 10143 h 359"/>
              <a:gd name="T32" fmla="+- 0 11847 11355"/>
              <a:gd name="T33" fmla="*/ T32 w 801"/>
              <a:gd name="T34" fmla="+- 0 10176 9851"/>
              <a:gd name="T35" fmla="*/ 10176 h 359"/>
              <a:gd name="T36" fmla="+- 0 11875 11355"/>
              <a:gd name="T37" fmla="*/ T36 w 801"/>
              <a:gd name="T38" fmla="+- 0 10186 9851"/>
              <a:gd name="T39" fmla="*/ 10186 h 359"/>
              <a:gd name="T40" fmla="+- 0 11880 11355"/>
              <a:gd name="T41" fmla="*/ T40 w 801"/>
              <a:gd name="T42" fmla="+- 0 10174 9851"/>
              <a:gd name="T43" fmla="*/ 10174 h 359"/>
              <a:gd name="T44" fmla="+- 0 11880 11355"/>
              <a:gd name="T45" fmla="*/ T44 w 801"/>
              <a:gd name="T46" fmla="+- 0 10160 9851"/>
              <a:gd name="T47" fmla="*/ 10160 h 359"/>
              <a:gd name="T48" fmla="+- 0 11878 11355"/>
              <a:gd name="T49" fmla="*/ T48 w 801"/>
              <a:gd name="T50" fmla="+- 0 10146 9851"/>
              <a:gd name="T51" fmla="*/ 10146 h 359"/>
              <a:gd name="T52" fmla="+- 0 11875 11355"/>
              <a:gd name="T53" fmla="*/ T52 w 801"/>
              <a:gd name="T54" fmla="+- 0 10133 9851"/>
              <a:gd name="T55" fmla="*/ 10133 h 359"/>
              <a:gd name="T56" fmla="+- 0 11874 11355"/>
              <a:gd name="T57" fmla="*/ T56 w 801"/>
              <a:gd name="T58" fmla="+- 0 10123 9851"/>
              <a:gd name="T59" fmla="*/ 10123 h 359"/>
              <a:gd name="T60" fmla="+- 0 11878 11355"/>
              <a:gd name="T61" fmla="*/ T60 w 801"/>
              <a:gd name="T62" fmla="+- 0 10118 9851"/>
              <a:gd name="T63" fmla="*/ 10118 h 359"/>
              <a:gd name="T64" fmla="+- 0 12060 11355"/>
              <a:gd name="T65" fmla="*/ T64 w 801"/>
              <a:gd name="T66" fmla="+- 0 10118 9851"/>
              <a:gd name="T67" fmla="*/ 10118 h 359"/>
              <a:gd name="T68" fmla="+- 0 12070 11355"/>
              <a:gd name="T69" fmla="*/ T68 w 801"/>
              <a:gd name="T70" fmla="+- 0 10113 9851"/>
              <a:gd name="T71" fmla="*/ 10113 h 359"/>
              <a:gd name="T72" fmla="+- 0 12088 11355"/>
              <a:gd name="T73" fmla="*/ T72 w 801"/>
              <a:gd name="T74" fmla="+- 0 10104 9851"/>
              <a:gd name="T75" fmla="*/ 10104 h 359"/>
              <a:gd name="T76" fmla="+- 0 12105 11355"/>
              <a:gd name="T77" fmla="*/ T76 w 801"/>
              <a:gd name="T78" fmla="+- 0 10094 9851"/>
              <a:gd name="T79" fmla="*/ 10094 h 359"/>
              <a:gd name="T80" fmla="+- 0 12118 11355"/>
              <a:gd name="T81" fmla="*/ T80 w 801"/>
              <a:gd name="T82" fmla="+- 0 10086 9851"/>
              <a:gd name="T83" fmla="*/ 10086 h 359"/>
              <a:gd name="T84" fmla="+- 0 11887 11355"/>
              <a:gd name="T85" fmla="*/ T84 w 801"/>
              <a:gd name="T86" fmla="+- 0 10086 9851"/>
              <a:gd name="T87" fmla="*/ 10086 h 359"/>
              <a:gd name="T88" fmla="+- 0 11868 11355"/>
              <a:gd name="T89" fmla="*/ T88 w 801"/>
              <a:gd name="T90" fmla="+- 0 10079 9851"/>
              <a:gd name="T91" fmla="*/ 10079 h 359"/>
              <a:gd name="T92" fmla="+- 0 11810 11355"/>
              <a:gd name="T93" fmla="*/ T92 w 801"/>
              <a:gd name="T94" fmla="+- 0 10057 9851"/>
              <a:gd name="T95" fmla="*/ 10057 h 359"/>
              <a:gd name="T96" fmla="+- 0 11736 11355"/>
              <a:gd name="T97" fmla="*/ T96 w 801"/>
              <a:gd name="T98" fmla="+- 0 10025 9851"/>
              <a:gd name="T99" fmla="*/ 10025 h 359"/>
              <a:gd name="T100" fmla="+- 0 11573 11355"/>
              <a:gd name="T101" fmla="*/ T100 w 801"/>
              <a:gd name="T102" fmla="+- 0 9948 9851"/>
              <a:gd name="T103" fmla="*/ 9948 h 359"/>
              <a:gd name="T104" fmla="+- 0 11554 11355"/>
              <a:gd name="T105" fmla="*/ T104 w 801"/>
              <a:gd name="T106" fmla="+- 0 9939 9851"/>
              <a:gd name="T107" fmla="*/ 9939 h 359"/>
              <a:gd name="T108" fmla="+- 0 11516 11355"/>
              <a:gd name="T109" fmla="*/ T108 w 801"/>
              <a:gd name="T110" fmla="+- 0 9939 9851"/>
              <a:gd name="T111" fmla="*/ 9939 h 359"/>
              <a:gd name="T112" fmla="+- 0 11500 11355"/>
              <a:gd name="T113" fmla="*/ T112 w 801"/>
              <a:gd name="T114" fmla="+- 0 9927 9851"/>
              <a:gd name="T115" fmla="*/ 9927 h 359"/>
              <a:gd name="T116" fmla="+- 0 11479 11355"/>
              <a:gd name="T117" fmla="*/ T116 w 801"/>
              <a:gd name="T118" fmla="+- 0 9919 9851"/>
              <a:gd name="T119" fmla="*/ 9919 h 359"/>
              <a:gd name="T120" fmla="+- 0 11458 11355"/>
              <a:gd name="T121" fmla="*/ T120 w 801"/>
              <a:gd name="T122" fmla="+- 0 9913 9851"/>
              <a:gd name="T123" fmla="*/ 9913 h 359"/>
              <a:gd name="T124" fmla="+- 0 11441 11355"/>
              <a:gd name="T125" fmla="*/ T124 w 801"/>
              <a:gd name="T126" fmla="+- 0 9909 9851"/>
              <a:gd name="T127" fmla="*/ 9909 h 359"/>
              <a:gd name="T128" fmla="+- 0 11451 11355"/>
              <a:gd name="T129" fmla="*/ T128 w 801"/>
              <a:gd name="T130" fmla="+- 0 9903 9851"/>
              <a:gd name="T131" fmla="*/ 9903 h 359"/>
              <a:gd name="T132" fmla="+- 0 11465 11355"/>
              <a:gd name="T133" fmla="*/ T132 w 801"/>
              <a:gd name="T134" fmla="+- 0 9901 9851"/>
              <a:gd name="T135" fmla="*/ 9901 h 359"/>
              <a:gd name="T136" fmla="+- 0 11470 11355"/>
              <a:gd name="T137" fmla="*/ T136 w 801"/>
              <a:gd name="T138" fmla="+- 0 9892 9851"/>
              <a:gd name="T139" fmla="*/ 9892 h 359"/>
              <a:gd name="T140" fmla="+- 0 11456 11355"/>
              <a:gd name="T141" fmla="*/ T140 w 801"/>
              <a:gd name="T142" fmla="+- 0 9884 9851"/>
              <a:gd name="T143" fmla="*/ 9884 h 359"/>
              <a:gd name="T144" fmla="+- 0 11429 11355"/>
              <a:gd name="T145" fmla="*/ T144 w 801"/>
              <a:gd name="T146" fmla="+- 0 9865 9851"/>
              <a:gd name="T147" fmla="*/ 9865 h 359"/>
              <a:gd name="T148" fmla="+- 0 11415 11355"/>
              <a:gd name="T149" fmla="*/ T148 w 801"/>
              <a:gd name="T150" fmla="+- 0 9857 9851"/>
              <a:gd name="T151" fmla="*/ 9857 h 359"/>
              <a:gd name="T152" fmla="+- 0 11400 11355"/>
              <a:gd name="T153" fmla="*/ T152 w 801"/>
              <a:gd name="T154" fmla="+- 0 9852 9851"/>
              <a:gd name="T155" fmla="*/ 9852 h 359"/>
              <a:gd name="T156" fmla="+- 0 11386 11355"/>
              <a:gd name="T157" fmla="*/ T156 w 801"/>
              <a:gd name="T158" fmla="+- 0 9851 9851"/>
              <a:gd name="T159" fmla="*/ 9851 h 3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801" h="359">
                <a:moveTo>
                  <a:pt x="31" y="0"/>
                </a:moveTo>
                <a:lnTo>
                  <a:pt x="15" y="5"/>
                </a:lnTo>
                <a:lnTo>
                  <a:pt x="0" y="17"/>
                </a:lnTo>
                <a:lnTo>
                  <a:pt x="2" y="39"/>
                </a:lnTo>
                <a:lnTo>
                  <a:pt x="178" y="174"/>
                </a:lnTo>
                <a:lnTo>
                  <a:pt x="253" y="216"/>
                </a:lnTo>
                <a:lnTo>
                  <a:pt x="330" y="255"/>
                </a:lnTo>
                <a:lnTo>
                  <a:pt x="409" y="292"/>
                </a:lnTo>
                <a:lnTo>
                  <a:pt x="492" y="325"/>
                </a:lnTo>
                <a:lnTo>
                  <a:pt x="520" y="335"/>
                </a:lnTo>
                <a:lnTo>
                  <a:pt x="525" y="323"/>
                </a:lnTo>
                <a:lnTo>
                  <a:pt x="525" y="309"/>
                </a:lnTo>
                <a:lnTo>
                  <a:pt x="523" y="295"/>
                </a:lnTo>
                <a:lnTo>
                  <a:pt x="520" y="282"/>
                </a:lnTo>
                <a:lnTo>
                  <a:pt x="519" y="272"/>
                </a:lnTo>
                <a:lnTo>
                  <a:pt x="523" y="267"/>
                </a:lnTo>
                <a:lnTo>
                  <a:pt x="705" y="267"/>
                </a:lnTo>
                <a:lnTo>
                  <a:pt x="715" y="262"/>
                </a:lnTo>
                <a:lnTo>
                  <a:pt x="733" y="253"/>
                </a:lnTo>
                <a:lnTo>
                  <a:pt x="750" y="243"/>
                </a:lnTo>
                <a:lnTo>
                  <a:pt x="763" y="235"/>
                </a:lnTo>
                <a:lnTo>
                  <a:pt x="532" y="235"/>
                </a:lnTo>
                <a:lnTo>
                  <a:pt x="513" y="228"/>
                </a:lnTo>
                <a:lnTo>
                  <a:pt x="455" y="206"/>
                </a:lnTo>
                <a:lnTo>
                  <a:pt x="381" y="174"/>
                </a:lnTo>
                <a:lnTo>
                  <a:pt x="218" y="97"/>
                </a:lnTo>
                <a:lnTo>
                  <a:pt x="199" y="88"/>
                </a:lnTo>
                <a:lnTo>
                  <a:pt x="161" y="88"/>
                </a:lnTo>
                <a:lnTo>
                  <a:pt x="145" y="76"/>
                </a:lnTo>
                <a:lnTo>
                  <a:pt x="124" y="68"/>
                </a:lnTo>
                <a:lnTo>
                  <a:pt x="103" y="62"/>
                </a:lnTo>
                <a:lnTo>
                  <a:pt x="86" y="58"/>
                </a:lnTo>
                <a:lnTo>
                  <a:pt x="96" y="52"/>
                </a:lnTo>
                <a:lnTo>
                  <a:pt x="110" y="50"/>
                </a:lnTo>
                <a:lnTo>
                  <a:pt x="115" y="41"/>
                </a:lnTo>
                <a:lnTo>
                  <a:pt x="101" y="33"/>
                </a:lnTo>
                <a:lnTo>
                  <a:pt x="74" y="14"/>
                </a:lnTo>
                <a:lnTo>
                  <a:pt x="60" y="6"/>
                </a:lnTo>
                <a:lnTo>
                  <a:pt x="45" y="1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7248129" y="3241190"/>
            <a:ext cx="447675" cy="417195"/>
          </a:xfrm>
          <a:custGeom>
            <a:avLst/>
            <a:gdLst>
              <a:gd name="T0" fmla="+- 0 23815 23622"/>
              <a:gd name="T1" fmla="*/ T0 w 838"/>
              <a:gd name="T2" fmla="+- 0 2706 2645"/>
              <a:gd name="T3" fmla="*/ 2706 h 798"/>
              <a:gd name="T4" fmla="+- 0 23753 23622"/>
              <a:gd name="T5" fmla="*/ T4 w 838"/>
              <a:gd name="T6" fmla="+- 0 2718 2645"/>
              <a:gd name="T7" fmla="*/ 2718 h 798"/>
              <a:gd name="T8" fmla="+- 0 23703 23622"/>
              <a:gd name="T9" fmla="*/ T8 w 838"/>
              <a:gd name="T10" fmla="+- 0 2755 2645"/>
              <a:gd name="T11" fmla="*/ 2755 h 798"/>
              <a:gd name="T12" fmla="+- 0 23666 23622"/>
              <a:gd name="T13" fmla="*/ T12 w 838"/>
              <a:gd name="T14" fmla="+- 0 2803 2645"/>
              <a:gd name="T15" fmla="*/ 2803 h 798"/>
              <a:gd name="T16" fmla="+- 0 23638 23622"/>
              <a:gd name="T17" fmla="*/ T16 w 838"/>
              <a:gd name="T18" fmla="+- 0 2861 2645"/>
              <a:gd name="T19" fmla="*/ 2861 h 798"/>
              <a:gd name="T20" fmla="+- 0 23624 23622"/>
              <a:gd name="T21" fmla="*/ T20 w 838"/>
              <a:gd name="T22" fmla="+- 0 2921 2645"/>
              <a:gd name="T23" fmla="*/ 2921 h 798"/>
              <a:gd name="T24" fmla="+- 0 23622 23622"/>
              <a:gd name="T25" fmla="*/ T24 w 838"/>
              <a:gd name="T26" fmla="+- 0 2952 2645"/>
              <a:gd name="T27" fmla="*/ 2952 h 798"/>
              <a:gd name="T28" fmla="+- 0 23623 23622"/>
              <a:gd name="T29" fmla="*/ T28 w 838"/>
              <a:gd name="T30" fmla="+- 0 2983 2645"/>
              <a:gd name="T31" fmla="*/ 2983 h 798"/>
              <a:gd name="T32" fmla="+- 0 23633 23622"/>
              <a:gd name="T33" fmla="*/ T32 w 838"/>
              <a:gd name="T34" fmla="+- 0 3046 2645"/>
              <a:gd name="T35" fmla="*/ 3046 h 798"/>
              <a:gd name="T36" fmla="+- 0 23652 23622"/>
              <a:gd name="T37" fmla="*/ T36 w 838"/>
              <a:gd name="T38" fmla="+- 0 3108 2645"/>
              <a:gd name="T39" fmla="*/ 3108 h 798"/>
              <a:gd name="T40" fmla="+- 0 23678 23622"/>
              <a:gd name="T41" fmla="*/ T40 w 838"/>
              <a:gd name="T42" fmla="+- 0 3167 2645"/>
              <a:gd name="T43" fmla="*/ 3167 h 798"/>
              <a:gd name="T44" fmla="+- 0 23711 23622"/>
              <a:gd name="T45" fmla="*/ T44 w 838"/>
              <a:gd name="T46" fmla="+- 0 3223 2645"/>
              <a:gd name="T47" fmla="*/ 3223 h 798"/>
              <a:gd name="T48" fmla="+- 0 23747 23622"/>
              <a:gd name="T49" fmla="*/ T48 w 838"/>
              <a:gd name="T50" fmla="+- 0 3273 2645"/>
              <a:gd name="T51" fmla="*/ 3273 h 798"/>
              <a:gd name="T52" fmla="+- 0 23807 23622"/>
              <a:gd name="T53" fmla="*/ T52 w 838"/>
              <a:gd name="T54" fmla="+- 0 3337 2645"/>
              <a:gd name="T55" fmla="*/ 3337 h 798"/>
              <a:gd name="T56" fmla="+- 0 23855 23622"/>
              <a:gd name="T57" fmla="*/ T56 w 838"/>
              <a:gd name="T58" fmla="+- 0 3375 2645"/>
              <a:gd name="T59" fmla="*/ 3375 h 798"/>
              <a:gd name="T60" fmla="+- 0 23913 23622"/>
              <a:gd name="T61" fmla="*/ T60 w 838"/>
              <a:gd name="T62" fmla="+- 0 3411 2645"/>
              <a:gd name="T63" fmla="*/ 3411 h 798"/>
              <a:gd name="T64" fmla="+- 0 23974 23622"/>
              <a:gd name="T65" fmla="*/ T64 w 838"/>
              <a:gd name="T66" fmla="+- 0 3438 2645"/>
              <a:gd name="T67" fmla="*/ 3438 h 798"/>
              <a:gd name="T68" fmla="+- 0 24006 23622"/>
              <a:gd name="T69" fmla="*/ T68 w 838"/>
              <a:gd name="T70" fmla="+- 0 3443 2645"/>
              <a:gd name="T71" fmla="*/ 3443 h 798"/>
              <a:gd name="T72" fmla="+- 0 24025 23622"/>
              <a:gd name="T73" fmla="*/ T72 w 838"/>
              <a:gd name="T74" fmla="+- 0 3439 2645"/>
              <a:gd name="T75" fmla="*/ 3439 h 798"/>
              <a:gd name="T76" fmla="+- 0 24081 23622"/>
              <a:gd name="T77" fmla="*/ T76 w 838"/>
              <a:gd name="T78" fmla="+- 0 3404 2645"/>
              <a:gd name="T79" fmla="*/ 3404 h 798"/>
              <a:gd name="T80" fmla="+- 0 24130 23622"/>
              <a:gd name="T81" fmla="*/ T80 w 838"/>
              <a:gd name="T82" fmla="+- 0 3354 2645"/>
              <a:gd name="T83" fmla="*/ 3354 h 798"/>
              <a:gd name="T84" fmla="+- 0 24095 23622"/>
              <a:gd name="T85" fmla="*/ T84 w 838"/>
              <a:gd name="T86" fmla="+- 0 3354 2645"/>
              <a:gd name="T87" fmla="*/ 3354 h 798"/>
              <a:gd name="T88" fmla="+- 0 24109 23622"/>
              <a:gd name="T89" fmla="*/ T88 w 838"/>
              <a:gd name="T90" fmla="+- 0 3341 2645"/>
              <a:gd name="T91" fmla="*/ 3341 h 798"/>
              <a:gd name="T92" fmla="+- 0 24123 23622"/>
              <a:gd name="T93" fmla="*/ T92 w 838"/>
              <a:gd name="T94" fmla="+- 0 3328 2645"/>
              <a:gd name="T95" fmla="*/ 3328 h 798"/>
              <a:gd name="T96" fmla="+- 0 24137 23622"/>
              <a:gd name="T97" fmla="*/ T96 w 838"/>
              <a:gd name="T98" fmla="+- 0 3315 2645"/>
              <a:gd name="T99" fmla="*/ 3315 h 798"/>
              <a:gd name="T100" fmla="+- 0 24167 23622"/>
              <a:gd name="T101" fmla="*/ T100 w 838"/>
              <a:gd name="T102" fmla="+- 0 3289 2645"/>
              <a:gd name="T103" fmla="*/ 3289 h 798"/>
              <a:gd name="T104" fmla="+- 0 24182 23622"/>
              <a:gd name="T105" fmla="*/ T104 w 838"/>
              <a:gd name="T106" fmla="+- 0 3276 2645"/>
              <a:gd name="T107" fmla="*/ 3276 h 798"/>
              <a:gd name="T108" fmla="+- 0 24226 23622"/>
              <a:gd name="T109" fmla="*/ T108 w 838"/>
              <a:gd name="T110" fmla="+- 0 3231 2645"/>
              <a:gd name="T111" fmla="*/ 3231 h 798"/>
              <a:gd name="T112" fmla="+- 0 24271 23622"/>
              <a:gd name="T113" fmla="*/ T112 w 838"/>
              <a:gd name="T114" fmla="+- 0 3166 2645"/>
              <a:gd name="T115" fmla="*/ 3166 h 798"/>
              <a:gd name="T116" fmla="+- 0 24292 23622"/>
              <a:gd name="T117" fmla="*/ T116 w 838"/>
              <a:gd name="T118" fmla="+- 0 3132 2645"/>
              <a:gd name="T119" fmla="*/ 3132 h 798"/>
              <a:gd name="T120" fmla="+- 0 24302 23622"/>
              <a:gd name="T121" fmla="*/ T120 w 838"/>
              <a:gd name="T122" fmla="+- 0 3114 2645"/>
              <a:gd name="T123" fmla="*/ 3114 h 798"/>
              <a:gd name="T124" fmla="+- 0 24312 23622"/>
              <a:gd name="T125" fmla="*/ T124 w 838"/>
              <a:gd name="T126" fmla="+- 0 3097 2645"/>
              <a:gd name="T127" fmla="*/ 3097 h 798"/>
              <a:gd name="T128" fmla="+- 0 24323 23622"/>
              <a:gd name="T129" fmla="*/ T128 w 838"/>
              <a:gd name="T130" fmla="+- 0 3080 2645"/>
              <a:gd name="T131" fmla="*/ 3080 h 798"/>
              <a:gd name="T132" fmla="+- 0 24334 23622"/>
              <a:gd name="T133" fmla="*/ T132 w 838"/>
              <a:gd name="T134" fmla="+- 0 3063 2645"/>
              <a:gd name="T135" fmla="*/ 3063 h 798"/>
              <a:gd name="T136" fmla="+- 0 24347 23622"/>
              <a:gd name="T137" fmla="*/ T136 w 838"/>
              <a:gd name="T138" fmla="+- 0 3047 2645"/>
              <a:gd name="T139" fmla="*/ 3047 h 798"/>
              <a:gd name="T140" fmla="+- 0 24406 23622"/>
              <a:gd name="T141" fmla="*/ T140 w 838"/>
              <a:gd name="T142" fmla="+- 0 3047 2645"/>
              <a:gd name="T143" fmla="*/ 3047 h 798"/>
              <a:gd name="T144" fmla="+- 0 24413 23622"/>
              <a:gd name="T145" fmla="*/ T144 w 838"/>
              <a:gd name="T146" fmla="+- 0 3034 2645"/>
              <a:gd name="T147" fmla="*/ 3034 h 798"/>
              <a:gd name="T148" fmla="+- 0 24446 23622"/>
              <a:gd name="T149" fmla="*/ T148 w 838"/>
              <a:gd name="T150" fmla="+- 0 2954 2645"/>
              <a:gd name="T151" fmla="*/ 2954 h 798"/>
              <a:gd name="T152" fmla="+- 0 24458 23622"/>
              <a:gd name="T153" fmla="*/ T152 w 838"/>
              <a:gd name="T154" fmla="+- 0 2895 2645"/>
              <a:gd name="T155" fmla="*/ 2895 h 798"/>
              <a:gd name="T156" fmla="+- 0 24460 23622"/>
              <a:gd name="T157" fmla="*/ T156 w 838"/>
              <a:gd name="T158" fmla="+- 0 2864 2645"/>
              <a:gd name="T159" fmla="*/ 2864 h 798"/>
              <a:gd name="T160" fmla="+- 0 24460 23622"/>
              <a:gd name="T161" fmla="*/ T160 w 838"/>
              <a:gd name="T162" fmla="+- 0 2831 2645"/>
              <a:gd name="T163" fmla="*/ 2831 h 798"/>
              <a:gd name="T164" fmla="+- 0 24457 23622"/>
              <a:gd name="T165" fmla="*/ T164 w 838"/>
              <a:gd name="T166" fmla="+- 0 2811 2645"/>
              <a:gd name="T167" fmla="*/ 2811 h 798"/>
              <a:gd name="T168" fmla="+- 0 24454 23622"/>
              <a:gd name="T169" fmla="*/ T168 w 838"/>
              <a:gd name="T170" fmla="+- 0 2797 2645"/>
              <a:gd name="T171" fmla="*/ 2797 h 798"/>
              <a:gd name="T172" fmla="+- 0 24012 23622"/>
              <a:gd name="T173" fmla="*/ T172 w 838"/>
              <a:gd name="T174" fmla="+- 0 2797 2645"/>
              <a:gd name="T175" fmla="*/ 2797 h 798"/>
              <a:gd name="T176" fmla="+- 0 23998 23622"/>
              <a:gd name="T177" fmla="*/ T176 w 838"/>
              <a:gd name="T178" fmla="+- 0 2785 2645"/>
              <a:gd name="T179" fmla="*/ 2785 h 798"/>
              <a:gd name="T180" fmla="+- 0 23933 23622"/>
              <a:gd name="T181" fmla="*/ T180 w 838"/>
              <a:gd name="T182" fmla="+- 0 2740 2645"/>
              <a:gd name="T183" fmla="*/ 2740 h 798"/>
              <a:gd name="T184" fmla="+- 0 23877 23622"/>
              <a:gd name="T185" fmla="*/ T184 w 838"/>
              <a:gd name="T186" fmla="+- 0 2717 2645"/>
              <a:gd name="T187" fmla="*/ 2717 h 798"/>
              <a:gd name="T188" fmla="+- 0 23837 23622"/>
              <a:gd name="T189" fmla="*/ T188 w 838"/>
              <a:gd name="T190" fmla="+- 0 2708 2645"/>
              <a:gd name="T191" fmla="*/ 2708 h 798"/>
              <a:gd name="T192" fmla="+- 0 23815 23622"/>
              <a:gd name="T193" fmla="*/ T192 w 838"/>
              <a:gd name="T194" fmla="+- 0 2706 2645"/>
              <a:gd name="T195" fmla="*/ 2706 h 7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838" h="798">
                <a:moveTo>
                  <a:pt x="193" y="61"/>
                </a:moveTo>
                <a:lnTo>
                  <a:pt x="131" y="73"/>
                </a:lnTo>
                <a:lnTo>
                  <a:pt x="81" y="110"/>
                </a:lnTo>
                <a:lnTo>
                  <a:pt x="44" y="158"/>
                </a:lnTo>
                <a:lnTo>
                  <a:pt x="16" y="216"/>
                </a:lnTo>
                <a:lnTo>
                  <a:pt x="2" y="276"/>
                </a:lnTo>
                <a:lnTo>
                  <a:pt x="0" y="307"/>
                </a:lnTo>
                <a:lnTo>
                  <a:pt x="1" y="338"/>
                </a:lnTo>
                <a:lnTo>
                  <a:pt x="11" y="401"/>
                </a:lnTo>
                <a:lnTo>
                  <a:pt x="30" y="463"/>
                </a:lnTo>
                <a:lnTo>
                  <a:pt x="56" y="522"/>
                </a:lnTo>
                <a:lnTo>
                  <a:pt x="89" y="578"/>
                </a:lnTo>
                <a:lnTo>
                  <a:pt x="125" y="628"/>
                </a:lnTo>
                <a:lnTo>
                  <a:pt x="185" y="692"/>
                </a:lnTo>
                <a:lnTo>
                  <a:pt x="233" y="730"/>
                </a:lnTo>
                <a:lnTo>
                  <a:pt x="291" y="766"/>
                </a:lnTo>
                <a:lnTo>
                  <a:pt x="352" y="793"/>
                </a:lnTo>
                <a:lnTo>
                  <a:pt x="384" y="798"/>
                </a:lnTo>
                <a:lnTo>
                  <a:pt x="403" y="794"/>
                </a:lnTo>
                <a:lnTo>
                  <a:pt x="459" y="759"/>
                </a:lnTo>
                <a:lnTo>
                  <a:pt x="508" y="709"/>
                </a:lnTo>
                <a:lnTo>
                  <a:pt x="473" y="709"/>
                </a:lnTo>
                <a:lnTo>
                  <a:pt x="487" y="696"/>
                </a:lnTo>
                <a:lnTo>
                  <a:pt x="501" y="683"/>
                </a:lnTo>
                <a:lnTo>
                  <a:pt x="515" y="670"/>
                </a:lnTo>
                <a:lnTo>
                  <a:pt x="545" y="644"/>
                </a:lnTo>
                <a:lnTo>
                  <a:pt x="560" y="631"/>
                </a:lnTo>
                <a:lnTo>
                  <a:pt x="604" y="586"/>
                </a:lnTo>
                <a:lnTo>
                  <a:pt x="649" y="521"/>
                </a:lnTo>
                <a:lnTo>
                  <a:pt x="670" y="487"/>
                </a:lnTo>
                <a:lnTo>
                  <a:pt x="680" y="469"/>
                </a:lnTo>
                <a:lnTo>
                  <a:pt x="690" y="452"/>
                </a:lnTo>
                <a:lnTo>
                  <a:pt x="701" y="435"/>
                </a:lnTo>
                <a:lnTo>
                  <a:pt x="712" y="418"/>
                </a:lnTo>
                <a:lnTo>
                  <a:pt x="725" y="402"/>
                </a:lnTo>
                <a:lnTo>
                  <a:pt x="784" y="402"/>
                </a:lnTo>
                <a:lnTo>
                  <a:pt x="791" y="389"/>
                </a:lnTo>
                <a:lnTo>
                  <a:pt x="824" y="309"/>
                </a:lnTo>
                <a:lnTo>
                  <a:pt x="836" y="250"/>
                </a:lnTo>
                <a:lnTo>
                  <a:pt x="838" y="219"/>
                </a:lnTo>
                <a:lnTo>
                  <a:pt x="838" y="186"/>
                </a:lnTo>
                <a:lnTo>
                  <a:pt x="835" y="166"/>
                </a:lnTo>
                <a:lnTo>
                  <a:pt x="832" y="152"/>
                </a:lnTo>
                <a:lnTo>
                  <a:pt x="390" y="152"/>
                </a:lnTo>
                <a:lnTo>
                  <a:pt x="376" y="140"/>
                </a:lnTo>
                <a:lnTo>
                  <a:pt x="311" y="95"/>
                </a:lnTo>
                <a:lnTo>
                  <a:pt x="255" y="72"/>
                </a:lnTo>
                <a:lnTo>
                  <a:pt x="215" y="63"/>
                </a:lnTo>
                <a:lnTo>
                  <a:pt x="193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01476" y="437255"/>
            <a:ext cx="8445033" cy="5344457"/>
            <a:chOff x="409863" y="404664"/>
            <a:chExt cx="8445033" cy="5344457"/>
          </a:xfrm>
        </p:grpSpPr>
        <p:sp>
          <p:nvSpPr>
            <p:cNvPr id="5" name="TextBox 4"/>
            <p:cNvSpPr txBox="1"/>
            <p:nvPr/>
          </p:nvSpPr>
          <p:spPr>
            <a:xfrm>
              <a:off x="503211" y="425331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AU" sz="1200" b="1" dirty="0">
                  <a:solidFill>
                    <a:prstClr val="black"/>
                  </a:solidFill>
                  <a:latin typeface="Calibri"/>
                </a:rPr>
                <a:t>Key Partners &amp; Suppliers</a:t>
              </a:r>
            </a:p>
          </p:txBody>
        </p:sp>
        <p:pic>
          <p:nvPicPr>
            <p:cNvPr id="125" name="Picture 12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924" y="411587"/>
              <a:ext cx="626812" cy="346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116" y="411587"/>
              <a:ext cx="502796" cy="42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74754" y="411587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Key Activities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  <a:p>
              <a:pPr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035" y="3148984"/>
              <a:ext cx="554877" cy="356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" name="TextBox 132"/>
            <p:cNvSpPr txBox="1"/>
            <p:nvPr/>
          </p:nvSpPr>
          <p:spPr>
            <a:xfrm>
              <a:off x="2217026" y="3147891"/>
              <a:ext cx="1366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Key Resources</a:t>
              </a:r>
            </a:p>
          </p:txBody>
        </p:sp>
        <p:pic>
          <p:nvPicPr>
            <p:cNvPr id="137" name="Picture 13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39288"/>
              <a:ext cx="573722" cy="427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TextBox 134"/>
            <p:cNvSpPr txBox="1"/>
            <p:nvPr/>
          </p:nvSpPr>
          <p:spPr>
            <a:xfrm>
              <a:off x="3893577" y="411587"/>
              <a:ext cx="1509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Value 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Propositions</a:t>
              </a:r>
            </a:p>
          </p:txBody>
        </p:sp>
        <p:pic>
          <p:nvPicPr>
            <p:cNvPr id="143" name="Picture 14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499819"/>
              <a:ext cx="568251" cy="4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119" y="404664"/>
              <a:ext cx="610527" cy="483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9" name="TextBox 138"/>
            <p:cNvSpPr txBox="1"/>
            <p:nvPr/>
          </p:nvSpPr>
          <p:spPr>
            <a:xfrm>
              <a:off x="5469824" y="411587"/>
              <a:ext cx="2008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Customer 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Relationships</a:t>
              </a:r>
            </a:p>
          </p:txBody>
        </p:sp>
        <p:pic>
          <p:nvPicPr>
            <p:cNvPr id="150" name="Picture 14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425331"/>
              <a:ext cx="394464" cy="56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7236296" y="411587"/>
              <a:ext cx="161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Customer 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Segments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505762" y="2571827"/>
              <a:ext cx="144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Distribution Channels</a:t>
              </a: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4067944" y="5195039"/>
              <a:ext cx="631300" cy="418466"/>
            </a:xfrm>
            <a:custGeom>
              <a:avLst/>
              <a:gdLst>
                <a:gd name="T0" fmla="+- 0 14631 14131"/>
                <a:gd name="T1" fmla="*/ T0 w 1424"/>
                <a:gd name="T2" fmla="+- 0 15444 15444"/>
                <a:gd name="T3" fmla="*/ 15444 h 1104"/>
                <a:gd name="T4" fmla="+- 0 14611 14131"/>
                <a:gd name="T5" fmla="*/ T4 w 1424"/>
                <a:gd name="T6" fmla="+- 0 15541 15444"/>
                <a:gd name="T7" fmla="*/ 15541 h 1104"/>
                <a:gd name="T8" fmla="+- 0 14582 14131"/>
                <a:gd name="T9" fmla="*/ T8 w 1424"/>
                <a:gd name="T10" fmla="+- 0 15636 15444"/>
                <a:gd name="T11" fmla="*/ 15636 h 1104"/>
                <a:gd name="T12" fmla="+- 0 14545 14131"/>
                <a:gd name="T13" fmla="*/ T12 w 1424"/>
                <a:gd name="T14" fmla="+- 0 15723 15444"/>
                <a:gd name="T15" fmla="*/ 15723 h 1104"/>
                <a:gd name="T16" fmla="+- 0 14500 14131"/>
                <a:gd name="T17" fmla="*/ T16 w 1424"/>
                <a:gd name="T18" fmla="+- 0 15803 15444"/>
                <a:gd name="T19" fmla="*/ 15803 h 1104"/>
                <a:gd name="T20" fmla="+- 0 14450 14131"/>
                <a:gd name="T21" fmla="*/ T20 w 1424"/>
                <a:gd name="T22" fmla="+- 0 15877 15444"/>
                <a:gd name="T23" fmla="*/ 15877 h 1104"/>
                <a:gd name="T24" fmla="+- 0 14394 14131"/>
                <a:gd name="T25" fmla="*/ T24 w 1424"/>
                <a:gd name="T26" fmla="+- 0 15945 15444"/>
                <a:gd name="T27" fmla="*/ 15945 h 1104"/>
                <a:gd name="T28" fmla="+- 0 14333 14131"/>
                <a:gd name="T29" fmla="*/ T28 w 1424"/>
                <a:gd name="T30" fmla="+- 0 16009 15444"/>
                <a:gd name="T31" fmla="*/ 16009 h 1104"/>
                <a:gd name="T32" fmla="+- 0 14269 14131"/>
                <a:gd name="T33" fmla="*/ T32 w 1424"/>
                <a:gd name="T34" fmla="+- 0 16069 15444"/>
                <a:gd name="T35" fmla="*/ 16069 h 1104"/>
                <a:gd name="T36" fmla="+- 0 14201 14131"/>
                <a:gd name="T37" fmla="*/ T36 w 1424"/>
                <a:gd name="T38" fmla="+- 0 16125 15444"/>
                <a:gd name="T39" fmla="*/ 16125 h 1104"/>
                <a:gd name="T40" fmla="+- 0 14131 14131"/>
                <a:gd name="T41" fmla="*/ T40 w 1424"/>
                <a:gd name="T42" fmla="+- 0 16179 15444"/>
                <a:gd name="T43" fmla="*/ 16179 h 1104"/>
                <a:gd name="T44" fmla="+- 0 14148 14131"/>
                <a:gd name="T45" fmla="*/ T44 w 1424"/>
                <a:gd name="T46" fmla="+- 0 16189 15444"/>
                <a:gd name="T47" fmla="*/ 16189 h 1104"/>
                <a:gd name="T48" fmla="+- 0 14165 14131"/>
                <a:gd name="T49" fmla="*/ T48 w 1424"/>
                <a:gd name="T50" fmla="+- 0 16199 15444"/>
                <a:gd name="T51" fmla="*/ 16199 h 1104"/>
                <a:gd name="T52" fmla="+- 0 14181 14131"/>
                <a:gd name="T53" fmla="*/ T52 w 1424"/>
                <a:gd name="T54" fmla="+- 0 16210 15444"/>
                <a:gd name="T55" fmla="*/ 16210 h 1104"/>
                <a:gd name="T56" fmla="+- 0 14247 14131"/>
                <a:gd name="T57" fmla="*/ T56 w 1424"/>
                <a:gd name="T58" fmla="+- 0 16254 15444"/>
                <a:gd name="T59" fmla="*/ 16254 h 1104"/>
                <a:gd name="T60" fmla="+- 0 14264 14131"/>
                <a:gd name="T61" fmla="*/ T60 w 1424"/>
                <a:gd name="T62" fmla="+- 0 16265 15444"/>
                <a:gd name="T63" fmla="*/ 16265 h 1104"/>
                <a:gd name="T64" fmla="+- 0 14338 14131"/>
                <a:gd name="T65" fmla="*/ T64 w 1424"/>
                <a:gd name="T66" fmla="+- 0 16308 15444"/>
                <a:gd name="T67" fmla="*/ 16308 h 1104"/>
                <a:gd name="T68" fmla="+- 0 14395 14131"/>
                <a:gd name="T69" fmla="*/ T68 w 1424"/>
                <a:gd name="T70" fmla="+- 0 16338 15444"/>
                <a:gd name="T71" fmla="*/ 16338 h 1104"/>
                <a:gd name="T72" fmla="+- 0 14452 14131"/>
                <a:gd name="T73" fmla="*/ T72 w 1424"/>
                <a:gd name="T74" fmla="+- 0 16367 15444"/>
                <a:gd name="T75" fmla="*/ 16367 h 1104"/>
                <a:gd name="T76" fmla="+- 0 14538 14131"/>
                <a:gd name="T77" fmla="*/ T76 w 1424"/>
                <a:gd name="T78" fmla="+- 0 16408 15444"/>
                <a:gd name="T79" fmla="*/ 16408 h 1104"/>
                <a:gd name="T80" fmla="+- 0 14595 14131"/>
                <a:gd name="T81" fmla="*/ T80 w 1424"/>
                <a:gd name="T82" fmla="+- 0 16434 15444"/>
                <a:gd name="T83" fmla="*/ 16434 h 1104"/>
                <a:gd name="T84" fmla="+- 0 14848 14131"/>
                <a:gd name="T85" fmla="*/ T84 w 1424"/>
                <a:gd name="T86" fmla="+- 0 16547 15444"/>
                <a:gd name="T87" fmla="*/ 16547 h 1104"/>
                <a:gd name="T88" fmla="+- 0 14886 14131"/>
                <a:gd name="T89" fmla="*/ T88 w 1424"/>
                <a:gd name="T90" fmla="+- 0 16513 15444"/>
                <a:gd name="T91" fmla="*/ 16513 h 1104"/>
                <a:gd name="T92" fmla="+- 0 14958 14131"/>
                <a:gd name="T93" fmla="*/ T92 w 1424"/>
                <a:gd name="T94" fmla="+- 0 16441 15444"/>
                <a:gd name="T95" fmla="*/ 16441 h 1104"/>
                <a:gd name="T96" fmla="+- 0 15027 14131"/>
                <a:gd name="T97" fmla="*/ T96 w 1424"/>
                <a:gd name="T98" fmla="+- 0 16364 15444"/>
                <a:gd name="T99" fmla="*/ 16364 h 1104"/>
                <a:gd name="T100" fmla="+- 0 15092 14131"/>
                <a:gd name="T101" fmla="*/ T100 w 1424"/>
                <a:gd name="T102" fmla="+- 0 16283 15444"/>
                <a:gd name="T103" fmla="*/ 16283 h 1104"/>
                <a:gd name="T104" fmla="+- 0 15149 14131"/>
                <a:gd name="T105" fmla="*/ T104 w 1424"/>
                <a:gd name="T106" fmla="+- 0 16195 15444"/>
                <a:gd name="T107" fmla="*/ 16195 h 1104"/>
                <a:gd name="T108" fmla="+- 0 15199 14131"/>
                <a:gd name="T109" fmla="*/ T108 w 1424"/>
                <a:gd name="T110" fmla="+- 0 16099 15444"/>
                <a:gd name="T111" fmla="*/ 16099 h 1104"/>
                <a:gd name="T112" fmla="+- 0 15240 14131"/>
                <a:gd name="T113" fmla="*/ T112 w 1424"/>
                <a:gd name="T114" fmla="+- 0 15996 15444"/>
                <a:gd name="T115" fmla="*/ 15996 h 1104"/>
                <a:gd name="T116" fmla="+- 0 15271 14131"/>
                <a:gd name="T117" fmla="*/ T116 w 1424"/>
                <a:gd name="T118" fmla="+- 0 15884 15444"/>
                <a:gd name="T119" fmla="*/ 15884 h 1104"/>
                <a:gd name="T120" fmla="+- 0 15281 14131"/>
                <a:gd name="T121" fmla="*/ T120 w 1424"/>
                <a:gd name="T122" fmla="+- 0 15824 15444"/>
                <a:gd name="T123" fmla="*/ 15824 h 1104"/>
                <a:gd name="T124" fmla="+- 0 15289 14131"/>
                <a:gd name="T125" fmla="*/ T124 w 1424"/>
                <a:gd name="T126" fmla="+- 0 15761 15444"/>
                <a:gd name="T127" fmla="*/ 15761 h 1104"/>
                <a:gd name="T128" fmla="+- 0 15293 14131"/>
                <a:gd name="T129" fmla="*/ T128 w 1424"/>
                <a:gd name="T130" fmla="+- 0 15696 15444"/>
                <a:gd name="T131" fmla="*/ 15696 h 1104"/>
                <a:gd name="T132" fmla="+- 0 15293 14131"/>
                <a:gd name="T133" fmla="*/ T132 w 1424"/>
                <a:gd name="T134" fmla="+- 0 15628 15444"/>
                <a:gd name="T135" fmla="*/ 15628 h 1104"/>
                <a:gd name="T136" fmla="+- 0 15290 14131"/>
                <a:gd name="T137" fmla="*/ T136 w 1424"/>
                <a:gd name="T138" fmla="+- 0 15558 15444"/>
                <a:gd name="T139" fmla="*/ 15558 h 1104"/>
                <a:gd name="T140" fmla="+- 0 15221 14131"/>
                <a:gd name="T141" fmla="*/ T140 w 1424"/>
                <a:gd name="T142" fmla="+- 0 15549 15444"/>
                <a:gd name="T143" fmla="*/ 15549 h 1104"/>
                <a:gd name="T144" fmla="+- 0 15153 14131"/>
                <a:gd name="T145" fmla="*/ T144 w 1424"/>
                <a:gd name="T146" fmla="+- 0 15539 15444"/>
                <a:gd name="T147" fmla="*/ 15539 h 1104"/>
                <a:gd name="T148" fmla="+- 0 15086 14131"/>
                <a:gd name="T149" fmla="*/ T148 w 1424"/>
                <a:gd name="T150" fmla="+- 0 15529 15444"/>
                <a:gd name="T151" fmla="*/ 15529 h 1104"/>
                <a:gd name="T152" fmla="+- 0 15019 14131"/>
                <a:gd name="T153" fmla="*/ T152 w 1424"/>
                <a:gd name="T154" fmla="+- 0 15517 15444"/>
                <a:gd name="T155" fmla="*/ 15517 h 1104"/>
                <a:gd name="T156" fmla="+- 0 14954 14131"/>
                <a:gd name="T157" fmla="*/ T156 w 1424"/>
                <a:gd name="T158" fmla="+- 0 15505 15444"/>
                <a:gd name="T159" fmla="*/ 15505 h 1104"/>
                <a:gd name="T160" fmla="+- 0 14890 14131"/>
                <a:gd name="T161" fmla="*/ T160 w 1424"/>
                <a:gd name="T162" fmla="+- 0 15491 15444"/>
                <a:gd name="T163" fmla="*/ 15491 h 1104"/>
                <a:gd name="T164" fmla="+- 0 14827 14131"/>
                <a:gd name="T165" fmla="*/ T164 w 1424"/>
                <a:gd name="T166" fmla="+- 0 15476 15444"/>
                <a:gd name="T167" fmla="*/ 15476 h 1104"/>
                <a:gd name="T168" fmla="+- 0 14804 14131"/>
                <a:gd name="T169" fmla="*/ T168 w 1424"/>
                <a:gd name="T170" fmla="+- 0 15470 15444"/>
                <a:gd name="T171" fmla="*/ 15470 h 1104"/>
                <a:gd name="T172" fmla="+- 0 14631 14131"/>
                <a:gd name="T173" fmla="*/ T172 w 1424"/>
                <a:gd name="T174" fmla="+- 0 15444 15444"/>
                <a:gd name="T175" fmla="*/ 15444 h 1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424" h="1104">
                  <a:moveTo>
                    <a:pt x="500" y="0"/>
                  </a:moveTo>
                  <a:lnTo>
                    <a:pt x="480" y="97"/>
                  </a:lnTo>
                  <a:lnTo>
                    <a:pt x="451" y="192"/>
                  </a:lnTo>
                  <a:lnTo>
                    <a:pt x="414" y="279"/>
                  </a:lnTo>
                  <a:lnTo>
                    <a:pt x="369" y="359"/>
                  </a:lnTo>
                  <a:lnTo>
                    <a:pt x="319" y="433"/>
                  </a:lnTo>
                  <a:lnTo>
                    <a:pt x="263" y="501"/>
                  </a:lnTo>
                  <a:lnTo>
                    <a:pt x="202" y="565"/>
                  </a:lnTo>
                  <a:lnTo>
                    <a:pt x="138" y="625"/>
                  </a:lnTo>
                  <a:lnTo>
                    <a:pt x="70" y="681"/>
                  </a:lnTo>
                  <a:lnTo>
                    <a:pt x="0" y="735"/>
                  </a:lnTo>
                  <a:lnTo>
                    <a:pt x="17" y="745"/>
                  </a:lnTo>
                  <a:lnTo>
                    <a:pt x="34" y="755"/>
                  </a:lnTo>
                  <a:lnTo>
                    <a:pt x="50" y="766"/>
                  </a:lnTo>
                  <a:lnTo>
                    <a:pt x="116" y="810"/>
                  </a:lnTo>
                  <a:lnTo>
                    <a:pt x="133" y="821"/>
                  </a:lnTo>
                  <a:lnTo>
                    <a:pt x="207" y="864"/>
                  </a:lnTo>
                  <a:lnTo>
                    <a:pt x="264" y="894"/>
                  </a:lnTo>
                  <a:lnTo>
                    <a:pt x="321" y="923"/>
                  </a:lnTo>
                  <a:lnTo>
                    <a:pt x="407" y="964"/>
                  </a:lnTo>
                  <a:lnTo>
                    <a:pt x="464" y="990"/>
                  </a:lnTo>
                  <a:lnTo>
                    <a:pt x="717" y="1103"/>
                  </a:lnTo>
                  <a:lnTo>
                    <a:pt x="755" y="1069"/>
                  </a:lnTo>
                  <a:lnTo>
                    <a:pt x="827" y="997"/>
                  </a:lnTo>
                  <a:lnTo>
                    <a:pt x="896" y="920"/>
                  </a:lnTo>
                  <a:lnTo>
                    <a:pt x="961" y="839"/>
                  </a:lnTo>
                  <a:lnTo>
                    <a:pt x="1018" y="751"/>
                  </a:lnTo>
                  <a:lnTo>
                    <a:pt x="1068" y="655"/>
                  </a:lnTo>
                  <a:lnTo>
                    <a:pt x="1109" y="552"/>
                  </a:lnTo>
                  <a:lnTo>
                    <a:pt x="1140" y="440"/>
                  </a:lnTo>
                  <a:lnTo>
                    <a:pt x="1150" y="380"/>
                  </a:lnTo>
                  <a:lnTo>
                    <a:pt x="1158" y="317"/>
                  </a:lnTo>
                  <a:lnTo>
                    <a:pt x="1162" y="252"/>
                  </a:lnTo>
                  <a:lnTo>
                    <a:pt x="1162" y="184"/>
                  </a:lnTo>
                  <a:lnTo>
                    <a:pt x="1159" y="114"/>
                  </a:lnTo>
                  <a:lnTo>
                    <a:pt x="1090" y="105"/>
                  </a:lnTo>
                  <a:lnTo>
                    <a:pt x="1022" y="95"/>
                  </a:lnTo>
                  <a:lnTo>
                    <a:pt x="955" y="85"/>
                  </a:lnTo>
                  <a:lnTo>
                    <a:pt x="888" y="73"/>
                  </a:lnTo>
                  <a:lnTo>
                    <a:pt x="823" y="61"/>
                  </a:lnTo>
                  <a:lnTo>
                    <a:pt x="759" y="47"/>
                  </a:lnTo>
                  <a:lnTo>
                    <a:pt x="696" y="32"/>
                  </a:lnTo>
                  <a:lnTo>
                    <a:pt x="673" y="26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09863" y="5206072"/>
              <a:ext cx="2248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Costs and Cash Outgoings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195039"/>
              <a:ext cx="541196" cy="554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4685938" y="5178196"/>
              <a:ext cx="2014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Revenue &amp; Cashflow </a:t>
              </a: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0" y="6631468"/>
            <a:ext cx="26581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 : 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www.businessmodelgeneration.com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39CD02D3-4435-8F40-BFE8-05A0BF270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574" y="-67884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Business Model Canvas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1631" y="385721"/>
          <a:ext cx="8496943" cy="6112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7332">
                <a:tc rowSpan="3"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AU" sz="1200" dirty="0"/>
                    </a:p>
                    <a:p>
                      <a:endParaRPr lang="en-AU" sz="1200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37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750">
                <a:tc gridSpan="3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AU" dirty="0"/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endParaRPr lang="en-A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9" name="Freeform 128"/>
          <p:cNvSpPr>
            <a:spLocks/>
          </p:cNvSpPr>
          <p:nvPr/>
        </p:nvSpPr>
        <p:spPr bwMode="auto">
          <a:xfrm>
            <a:off x="4704257" y="3583546"/>
            <a:ext cx="427990" cy="187325"/>
          </a:xfrm>
          <a:custGeom>
            <a:avLst/>
            <a:gdLst>
              <a:gd name="T0" fmla="+- 0 12129 11355"/>
              <a:gd name="T1" fmla="*/ T0 w 801"/>
              <a:gd name="T2" fmla="+- 0 9994 9851"/>
              <a:gd name="T3" fmla="*/ 9994 h 359"/>
              <a:gd name="T4" fmla="+- 0 12069 11355"/>
              <a:gd name="T5" fmla="*/ T4 w 801"/>
              <a:gd name="T6" fmla="+- 0 10011 9851"/>
              <a:gd name="T7" fmla="*/ 10011 h 359"/>
              <a:gd name="T8" fmla="+- 0 12011 11355"/>
              <a:gd name="T9" fmla="*/ T8 w 801"/>
              <a:gd name="T10" fmla="+- 0 10030 9851"/>
              <a:gd name="T11" fmla="*/ 10030 h 359"/>
              <a:gd name="T12" fmla="+- 0 11938 11355"/>
              <a:gd name="T13" fmla="*/ T12 w 801"/>
              <a:gd name="T14" fmla="+- 0 10060 9851"/>
              <a:gd name="T15" fmla="*/ 10060 h 359"/>
              <a:gd name="T16" fmla="+- 0 11887 11355"/>
              <a:gd name="T17" fmla="*/ T16 w 801"/>
              <a:gd name="T18" fmla="+- 0 10086 9851"/>
              <a:gd name="T19" fmla="*/ 10086 h 359"/>
              <a:gd name="T20" fmla="+- 0 12118 11355"/>
              <a:gd name="T21" fmla="*/ T20 w 801"/>
              <a:gd name="T22" fmla="+- 0 10086 9851"/>
              <a:gd name="T23" fmla="*/ 10086 h 359"/>
              <a:gd name="T24" fmla="+- 0 12123 11355"/>
              <a:gd name="T25" fmla="*/ T24 w 801"/>
              <a:gd name="T26" fmla="+- 0 10084 9851"/>
              <a:gd name="T27" fmla="*/ 10084 h 359"/>
              <a:gd name="T28" fmla="+- 0 12139 11355"/>
              <a:gd name="T29" fmla="*/ T28 w 801"/>
              <a:gd name="T30" fmla="+- 0 10073 9851"/>
              <a:gd name="T31" fmla="*/ 10073 h 359"/>
              <a:gd name="T32" fmla="+- 0 12155 11355"/>
              <a:gd name="T33" fmla="*/ T32 w 801"/>
              <a:gd name="T34" fmla="+- 0 10061 9851"/>
              <a:gd name="T35" fmla="*/ 10061 h 359"/>
              <a:gd name="T36" fmla="+- 0 12154 11355"/>
              <a:gd name="T37" fmla="*/ T36 w 801"/>
              <a:gd name="T38" fmla="+- 0 10041 9851"/>
              <a:gd name="T39" fmla="*/ 10041 h 359"/>
              <a:gd name="T40" fmla="+- 0 12151 11355"/>
              <a:gd name="T41" fmla="*/ T40 w 801"/>
              <a:gd name="T42" fmla="+- 0 10022 9851"/>
              <a:gd name="T43" fmla="*/ 10022 h 359"/>
              <a:gd name="T44" fmla="+- 0 12144 11355"/>
              <a:gd name="T45" fmla="*/ T44 w 801"/>
              <a:gd name="T46" fmla="+- 0 10005 9851"/>
              <a:gd name="T47" fmla="*/ 10005 h 359"/>
              <a:gd name="T48" fmla="+- 0 12129 11355"/>
              <a:gd name="T49" fmla="*/ T48 w 801"/>
              <a:gd name="T50" fmla="+- 0 9994 9851"/>
              <a:gd name="T51" fmla="*/ 9994 h 3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801" h="359">
                <a:moveTo>
                  <a:pt x="774" y="143"/>
                </a:moveTo>
                <a:lnTo>
                  <a:pt x="714" y="160"/>
                </a:lnTo>
                <a:lnTo>
                  <a:pt x="656" y="179"/>
                </a:lnTo>
                <a:lnTo>
                  <a:pt x="583" y="209"/>
                </a:lnTo>
                <a:lnTo>
                  <a:pt x="532" y="235"/>
                </a:lnTo>
                <a:lnTo>
                  <a:pt x="763" y="235"/>
                </a:lnTo>
                <a:lnTo>
                  <a:pt x="768" y="233"/>
                </a:lnTo>
                <a:lnTo>
                  <a:pt x="784" y="222"/>
                </a:lnTo>
                <a:lnTo>
                  <a:pt x="800" y="210"/>
                </a:lnTo>
                <a:lnTo>
                  <a:pt x="799" y="190"/>
                </a:lnTo>
                <a:lnTo>
                  <a:pt x="796" y="171"/>
                </a:lnTo>
                <a:lnTo>
                  <a:pt x="789" y="154"/>
                </a:lnTo>
                <a:lnTo>
                  <a:pt x="774" y="1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00266" y="393782"/>
            <a:ext cx="8446242" cy="5286441"/>
            <a:chOff x="408654" y="372521"/>
            <a:chExt cx="8446242" cy="5286441"/>
          </a:xfrm>
        </p:grpSpPr>
        <p:sp>
          <p:nvSpPr>
            <p:cNvPr id="5" name="TextBox 4"/>
            <p:cNvSpPr txBox="1"/>
            <p:nvPr/>
          </p:nvSpPr>
          <p:spPr>
            <a:xfrm>
              <a:off x="503211" y="425331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AU" sz="1200" b="1" dirty="0">
                  <a:solidFill>
                    <a:prstClr val="black"/>
                  </a:solidFill>
                  <a:latin typeface="Calibri"/>
                </a:rPr>
                <a:t>Key Partners &amp; Suppliers</a:t>
              </a:r>
            </a:p>
          </p:txBody>
        </p:sp>
        <p:pic>
          <p:nvPicPr>
            <p:cNvPr id="125" name="Picture 12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924" y="411587"/>
              <a:ext cx="626812" cy="3467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116" y="411587"/>
              <a:ext cx="502796" cy="4203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74754" y="411587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Key Activities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329" y="3182534"/>
              <a:ext cx="408597" cy="262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" name="TextBox 132"/>
            <p:cNvSpPr txBox="1"/>
            <p:nvPr/>
          </p:nvSpPr>
          <p:spPr>
            <a:xfrm>
              <a:off x="2195736" y="3212275"/>
              <a:ext cx="1366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Key Resources</a:t>
              </a:r>
            </a:p>
          </p:txBody>
        </p:sp>
        <p:pic>
          <p:nvPicPr>
            <p:cNvPr id="137" name="Picture 13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39288"/>
              <a:ext cx="573722" cy="427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TextBox 134"/>
            <p:cNvSpPr txBox="1"/>
            <p:nvPr/>
          </p:nvSpPr>
          <p:spPr>
            <a:xfrm>
              <a:off x="3893577" y="411587"/>
              <a:ext cx="1509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Value 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Propositions</a:t>
              </a:r>
            </a:p>
          </p:txBody>
        </p:sp>
        <p:pic>
          <p:nvPicPr>
            <p:cNvPr id="143" name="Picture 14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119" y="2412156"/>
              <a:ext cx="568251" cy="438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119" y="404664"/>
              <a:ext cx="610527" cy="483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9" name="TextBox 138"/>
            <p:cNvSpPr txBox="1"/>
            <p:nvPr/>
          </p:nvSpPr>
          <p:spPr>
            <a:xfrm>
              <a:off x="5469824" y="411587"/>
              <a:ext cx="2008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Customer 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Relationships</a:t>
              </a:r>
            </a:p>
          </p:txBody>
        </p:sp>
        <p:pic>
          <p:nvPicPr>
            <p:cNvPr id="150" name="Picture 14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372521"/>
              <a:ext cx="394464" cy="5687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7236296" y="411587"/>
              <a:ext cx="161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Customer 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Segments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505762" y="2394202"/>
              <a:ext cx="144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Distribution Channels</a:t>
              </a: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4067944" y="5195039"/>
              <a:ext cx="631300" cy="418466"/>
            </a:xfrm>
            <a:custGeom>
              <a:avLst/>
              <a:gdLst>
                <a:gd name="T0" fmla="+- 0 14631 14131"/>
                <a:gd name="T1" fmla="*/ T0 w 1424"/>
                <a:gd name="T2" fmla="+- 0 15444 15444"/>
                <a:gd name="T3" fmla="*/ 15444 h 1104"/>
                <a:gd name="T4" fmla="+- 0 14611 14131"/>
                <a:gd name="T5" fmla="*/ T4 w 1424"/>
                <a:gd name="T6" fmla="+- 0 15541 15444"/>
                <a:gd name="T7" fmla="*/ 15541 h 1104"/>
                <a:gd name="T8" fmla="+- 0 14582 14131"/>
                <a:gd name="T9" fmla="*/ T8 w 1424"/>
                <a:gd name="T10" fmla="+- 0 15636 15444"/>
                <a:gd name="T11" fmla="*/ 15636 h 1104"/>
                <a:gd name="T12" fmla="+- 0 14545 14131"/>
                <a:gd name="T13" fmla="*/ T12 w 1424"/>
                <a:gd name="T14" fmla="+- 0 15723 15444"/>
                <a:gd name="T15" fmla="*/ 15723 h 1104"/>
                <a:gd name="T16" fmla="+- 0 14500 14131"/>
                <a:gd name="T17" fmla="*/ T16 w 1424"/>
                <a:gd name="T18" fmla="+- 0 15803 15444"/>
                <a:gd name="T19" fmla="*/ 15803 h 1104"/>
                <a:gd name="T20" fmla="+- 0 14450 14131"/>
                <a:gd name="T21" fmla="*/ T20 w 1424"/>
                <a:gd name="T22" fmla="+- 0 15877 15444"/>
                <a:gd name="T23" fmla="*/ 15877 h 1104"/>
                <a:gd name="T24" fmla="+- 0 14394 14131"/>
                <a:gd name="T25" fmla="*/ T24 w 1424"/>
                <a:gd name="T26" fmla="+- 0 15945 15444"/>
                <a:gd name="T27" fmla="*/ 15945 h 1104"/>
                <a:gd name="T28" fmla="+- 0 14333 14131"/>
                <a:gd name="T29" fmla="*/ T28 w 1424"/>
                <a:gd name="T30" fmla="+- 0 16009 15444"/>
                <a:gd name="T31" fmla="*/ 16009 h 1104"/>
                <a:gd name="T32" fmla="+- 0 14269 14131"/>
                <a:gd name="T33" fmla="*/ T32 w 1424"/>
                <a:gd name="T34" fmla="+- 0 16069 15444"/>
                <a:gd name="T35" fmla="*/ 16069 h 1104"/>
                <a:gd name="T36" fmla="+- 0 14201 14131"/>
                <a:gd name="T37" fmla="*/ T36 w 1424"/>
                <a:gd name="T38" fmla="+- 0 16125 15444"/>
                <a:gd name="T39" fmla="*/ 16125 h 1104"/>
                <a:gd name="T40" fmla="+- 0 14131 14131"/>
                <a:gd name="T41" fmla="*/ T40 w 1424"/>
                <a:gd name="T42" fmla="+- 0 16179 15444"/>
                <a:gd name="T43" fmla="*/ 16179 h 1104"/>
                <a:gd name="T44" fmla="+- 0 14148 14131"/>
                <a:gd name="T45" fmla="*/ T44 w 1424"/>
                <a:gd name="T46" fmla="+- 0 16189 15444"/>
                <a:gd name="T47" fmla="*/ 16189 h 1104"/>
                <a:gd name="T48" fmla="+- 0 14165 14131"/>
                <a:gd name="T49" fmla="*/ T48 w 1424"/>
                <a:gd name="T50" fmla="+- 0 16199 15444"/>
                <a:gd name="T51" fmla="*/ 16199 h 1104"/>
                <a:gd name="T52" fmla="+- 0 14181 14131"/>
                <a:gd name="T53" fmla="*/ T52 w 1424"/>
                <a:gd name="T54" fmla="+- 0 16210 15444"/>
                <a:gd name="T55" fmla="*/ 16210 h 1104"/>
                <a:gd name="T56" fmla="+- 0 14247 14131"/>
                <a:gd name="T57" fmla="*/ T56 w 1424"/>
                <a:gd name="T58" fmla="+- 0 16254 15444"/>
                <a:gd name="T59" fmla="*/ 16254 h 1104"/>
                <a:gd name="T60" fmla="+- 0 14264 14131"/>
                <a:gd name="T61" fmla="*/ T60 w 1424"/>
                <a:gd name="T62" fmla="+- 0 16265 15444"/>
                <a:gd name="T63" fmla="*/ 16265 h 1104"/>
                <a:gd name="T64" fmla="+- 0 14338 14131"/>
                <a:gd name="T65" fmla="*/ T64 w 1424"/>
                <a:gd name="T66" fmla="+- 0 16308 15444"/>
                <a:gd name="T67" fmla="*/ 16308 h 1104"/>
                <a:gd name="T68" fmla="+- 0 14395 14131"/>
                <a:gd name="T69" fmla="*/ T68 w 1424"/>
                <a:gd name="T70" fmla="+- 0 16338 15444"/>
                <a:gd name="T71" fmla="*/ 16338 h 1104"/>
                <a:gd name="T72" fmla="+- 0 14452 14131"/>
                <a:gd name="T73" fmla="*/ T72 w 1424"/>
                <a:gd name="T74" fmla="+- 0 16367 15444"/>
                <a:gd name="T75" fmla="*/ 16367 h 1104"/>
                <a:gd name="T76" fmla="+- 0 14538 14131"/>
                <a:gd name="T77" fmla="*/ T76 w 1424"/>
                <a:gd name="T78" fmla="+- 0 16408 15444"/>
                <a:gd name="T79" fmla="*/ 16408 h 1104"/>
                <a:gd name="T80" fmla="+- 0 14595 14131"/>
                <a:gd name="T81" fmla="*/ T80 w 1424"/>
                <a:gd name="T82" fmla="+- 0 16434 15444"/>
                <a:gd name="T83" fmla="*/ 16434 h 1104"/>
                <a:gd name="T84" fmla="+- 0 14848 14131"/>
                <a:gd name="T85" fmla="*/ T84 w 1424"/>
                <a:gd name="T86" fmla="+- 0 16547 15444"/>
                <a:gd name="T87" fmla="*/ 16547 h 1104"/>
                <a:gd name="T88" fmla="+- 0 14886 14131"/>
                <a:gd name="T89" fmla="*/ T88 w 1424"/>
                <a:gd name="T90" fmla="+- 0 16513 15444"/>
                <a:gd name="T91" fmla="*/ 16513 h 1104"/>
                <a:gd name="T92" fmla="+- 0 14958 14131"/>
                <a:gd name="T93" fmla="*/ T92 w 1424"/>
                <a:gd name="T94" fmla="+- 0 16441 15444"/>
                <a:gd name="T95" fmla="*/ 16441 h 1104"/>
                <a:gd name="T96" fmla="+- 0 15027 14131"/>
                <a:gd name="T97" fmla="*/ T96 w 1424"/>
                <a:gd name="T98" fmla="+- 0 16364 15444"/>
                <a:gd name="T99" fmla="*/ 16364 h 1104"/>
                <a:gd name="T100" fmla="+- 0 15092 14131"/>
                <a:gd name="T101" fmla="*/ T100 w 1424"/>
                <a:gd name="T102" fmla="+- 0 16283 15444"/>
                <a:gd name="T103" fmla="*/ 16283 h 1104"/>
                <a:gd name="T104" fmla="+- 0 15149 14131"/>
                <a:gd name="T105" fmla="*/ T104 w 1424"/>
                <a:gd name="T106" fmla="+- 0 16195 15444"/>
                <a:gd name="T107" fmla="*/ 16195 h 1104"/>
                <a:gd name="T108" fmla="+- 0 15199 14131"/>
                <a:gd name="T109" fmla="*/ T108 w 1424"/>
                <a:gd name="T110" fmla="+- 0 16099 15444"/>
                <a:gd name="T111" fmla="*/ 16099 h 1104"/>
                <a:gd name="T112" fmla="+- 0 15240 14131"/>
                <a:gd name="T113" fmla="*/ T112 w 1424"/>
                <a:gd name="T114" fmla="+- 0 15996 15444"/>
                <a:gd name="T115" fmla="*/ 15996 h 1104"/>
                <a:gd name="T116" fmla="+- 0 15271 14131"/>
                <a:gd name="T117" fmla="*/ T116 w 1424"/>
                <a:gd name="T118" fmla="+- 0 15884 15444"/>
                <a:gd name="T119" fmla="*/ 15884 h 1104"/>
                <a:gd name="T120" fmla="+- 0 15281 14131"/>
                <a:gd name="T121" fmla="*/ T120 w 1424"/>
                <a:gd name="T122" fmla="+- 0 15824 15444"/>
                <a:gd name="T123" fmla="*/ 15824 h 1104"/>
                <a:gd name="T124" fmla="+- 0 15289 14131"/>
                <a:gd name="T125" fmla="*/ T124 w 1424"/>
                <a:gd name="T126" fmla="+- 0 15761 15444"/>
                <a:gd name="T127" fmla="*/ 15761 h 1104"/>
                <a:gd name="T128" fmla="+- 0 15293 14131"/>
                <a:gd name="T129" fmla="*/ T128 w 1424"/>
                <a:gd name="T130" fmla="+- 0 15696 15444"/>
                <a:gd name="T131" fmla="*/ 15696 h 1104"/>
                <a:gd name="T132" fmla="+- 0 15293 14131"/>
                <a:gd name="T133" fmla="*/ T132 w 1424"/>
                <a:gd name="T134" fmla="+- 0 15628 15444"/>
                <a:gd name="T135" fmla="*/ 15628 h 1104"/>
                <a:gd name="T136" fmla="+- 0 15290 14131"/>
                <a:gd name="T137" fmla="*/ T136 w 1424"/>
                <a:gd name="T138" fmla="+- 0 15558 15444"/>
                <a:gd name="T139" fmla="*/ 15558 h 1104"/>
                <a:gd name="T140" fmla="+- 0 15221 14131"/>
                <a:gd name="T141" fmla="*/ T140 w 1424"/>
                <a:gd name="T142" fmla="+- 0 15549 15444"/>
                <a:gd name="T143" fmla="*/ 15549 h 1104"/>
                <a:gd name="T144" fmla="+- 0 15153 14131"/>
                <a:gd name="T145" fmla="*/ T144 w 1424"/>
                <a:gd name="T146" fmla="+- 0 15539 15444"/>
                <a:gd name="T147" fmla="*/ 15539 h 1104"/>
                <a:gd name="T148" fmla="+- 0 15086 14131"/>
                <a:gd name="T149" fmla="*/ T148 w 1424"/>
                <a:gd name="T150" fmla="+- 0 15529 15444"/>
                <a:gd name="T151" fmla="*/ 15529 h 1104"/>
                <a:gd name="T152" fmla="+- 0 15019 14131"/>
                <a:gd name="T153" fmla="*/ T152 w 1424"/>
                <a:gd name="T154" fmla="+- 0 15517 15444"/>
                <a:gd name="T155" fmla="*/ 15517 h 1104"/>
                <a:gd name="T156" fmla="+- 0 14954 14131"/>
                <a:gd name="T157" fmla="*/ T156 w 1424"/>
                <a:gd name="T158" fmla="+- 0 15505 15444"/>
                <a:gd name="T159" fmla="*/ 15505 h 1104"/>
                <a:gd name="T160" fmla="+- 0 14890 14131"/>
                <a:gd name="T161" fmla="*/ T160 w 1424"/>
                <a:gd name="T162" fmla="+- 0 15491 15444"/>
                <a:gd name="T163" fmla="*/ 15491 h 1104"/>
                <a:gd name="T164" fmla="+- 0 14827 14131"/>
                <a:gd name="T165" fmla="*/ T164 w 1424"/>
                <a:gd name="T166" fmla="+- 0 15476 15444"/>
                <a:gd name="T167" fmla="*/ 15476 h 1104"/>
                <a:gd name="T168" fmla="+- 0 14804 14131"/>
                <a:gd name="T169" fmla="*/ T168 w 1424"/>
                <a:gd name="T170" fmla="+- 0 15470 15444"/>
                <a:gd name="T171" fmla="*/ 15470 h 1104"/>
                <a:gd name="T172" fmla="+- 0 14631 14131"/>
                <a:gd name="T173" fmla="*/ T172 w 1424"/>
                <a:gd name="T174" fmla="+- 0 15444 15444"/>
                <a:gd name="T175" fmla="*/ 15444 h 1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424" h="1104">
                  <a:moveTo>
                    <a:pt x="500" y="0"/>
                  </a:moveTo>
                  <a:lnTo>
                    <a:pt x="480" y="97"/>
                  </a:lnTo>
                  <a:lnTo>
                    <a:pt x="451" y="192"/>
                  </a:lnTo>
                  <a:lnTo>
                    <a:pt x="414" y="279"/>
                  </a:lnTo>
                  <a:lnTo>
                    <a:pt x="369" y="359"/>
                  </a:lnTo>
                  <a:lnTo>
                    <a:pt x="319" y="433"/>
                  </a:lnTo>
                  <a:lnTo>
                    <a:pt x="263" y="501"/>
                  </a:lnTo>
                  <a:lnTo>
                    <a:pt x="202" y="565"/>
                  </a:lnTo>
                  <a:lnTo>
                    <a:pt x="138" y="625"/>
                  </a:lnTo>
                  <a:lnTo>
                    <a:pt x="70" y="681"/>
                  </a:lnTo>
                  <a:lnTo>
                    <a:pt x="0" y="735"/>
                  </a:lnTo>
                  <a:lnTo>
                    <a:pt x="17" y="745"/>
                  </a:lnTo>
                  <a:lnTo>
                    <a:pt x="34" y="755"/>
                  </a:lnTo>
                  <a:lnTo>
                    <a:pt x="50" y="766"/>
                  </a:lnTo>
                  <a:lnTo>
                    <a:pt x="116" y="810"/>
                  </a:lnTo>
                  <a:lnTo>
                    <a:pt x="133" y="821"/>
                  </a:lnTo>
                  <a:lnTo>
                    <a:pt x="207" y="864"/>
                  </a:lnTo>
                  <a:lnTo>
                    <a:pt x="264" y="894"/>
                  </a:lnTo>
                  <a:lnTo>
                    <a:pt x="321" y="923"/>
                  </a:lnTo>
                  <a:lnTo>
                    <a:pt x="407" y="964"/>
                  </a:lnTo>
                  <a:lnTo>
                    <a:pt x="464" y="990"/>
                  </a:lnTo>
                  <a:lnTo>
                    <a:pt x="717" y="1103"/>
                  </a:lnTo>
                  <a:lnTo>
                    <a:pt x="755" y="1069"/>
                  </a:lnTo>
                  <a:lnTo>
                    <a:pt x="827" y="997"/>
                  </a:lnTo>
                  <a:lnTo>
                    <a:pt x="896" y="920"/>
                  </a:lnTo>
                  <a:lnTo>
                    <a:pt x="961" y="839"/>
                  </a:lnTo>
                  <a:lnTo>
                    <a:pt x="1018" y="751"/>
                  </a:lnTo>
                  <a:lnTo>
                    <a:pt x="1068" y="655"/>
                  </a:lnTo>
                  <a:lnTo>
                    <a:pt x="1109" y="552"/>
                  </a:lnTo>
                  <a:lnTo>
                    <a:pt x="1140" y="440"/>
                  </a:lnTo>
                  <a:lnTo>
                    <a:pt x="1150" y="380"/>
                  </a:lnTo>
                  <a:lnTo>
                    <a:pt x="1158" y="317"/>
                  </a:lnTo>
                  <a:lnTo>
                    <a:pt x="1162" y="252"/>
                  </a:lnTo>
                  <a:lnTo>
                    <a:pt x="1162" y="184"/>
                  </a:lnTo>
                  <a:lnTo>
                    <a:pt x="1159" y="114"/>
                  </a:lnTo>
                  <a:lnTo>
                    <a:pt x="1090" y="105"/>
                  </a:lnTo>
                  <a:lnTo>
                    <a:pt x="1022" y="95"/>
                  </a:lnTo>
                  <a:lnTo>
                    <a:pt x="955" y="85"/>
                  </a:lnTo>
                  <a:lnTo>
                    <a:pt x="888" y="73"/>
                  </a:lnTo>
                  <a:lnTo>
                    <a:pt x="823" y="61"/>
                  </a:lnTo>
                  <a:lnTo>
                    <a:pt x="759" y="47"/>
                  </a:lnTo>
                  <a:lnTo>
                    <a:pt x="696" y="32"/>
                  </a:lnTo>
                  <a:lnTo>
                    <a:pt x="673" y="26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08654" y="5101996"/>
              <a:ext cx="2248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Costs and Cash Outgoings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279" y="5240496"/>
              <a:ext cx="408734" cy="418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4664498" y="5091270"/>
              <a:ext cx="2014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Revenue &amp; Cashflow </a:t>
              </a: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0" y="6631468"/>
            <a:ext cx="368241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 : 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www.businessmodelgeneration.com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,  Leunig Advisory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09D2E5-49CF-3948-BB15-CC2103AF546F}"/>
              </a:ext>
            </a:extLst>
          </p:cNvPr>
          <p:cNvSpPr/>
          <p:nvPr/>
        </p:nvSpPr>
        <p:spPr>
          <a:xfrm>
            <a:off x="9727555" y="438275"/>
            <a:ext cx="426374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0559C7-438D-EC42-B166-1FF7B629D93B}"/>
              </a:ext>
            </a:extLst>
          </p:cNvPr>
          <p:cNvSpPr/>
          <p:nvPr/>
        </p:nvSpPr>
        <p:spPr>
          <a:xfrm>
            <a:off x="7935837" y="418519"/>
            <a:ext cx="426374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C8083C-2EA0-5447-810F-2D3E7D9111ED}"/>
              </a:ext>
            </a:extLst>
          </p:cNvPr>
          <p:cNvSpPr/>
          <p:nvPr/>
        </p:nvSpPr>
        <p:spPr>
          <a:xfrm>
            <a:off x="6323398" y="459262"/>
            <a:ext cx="426374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0D5BF46-0948-AF49-87BE-39B2E19B375F}"/>
              </a:ext>
            </a:extLst>
          </p:cNvPr>
          <p:cNvSpPr/>
          <p:nvPr/>
        </p:nvSpPr>
        <p:spPr>
          <a:xfrm>
            <a:off x="4744940" y="360079"/>
            <a:ext cx="426374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72933C9-F413-AA43-9E1E-20FAEFC08738}"/>
              </a:ext>
            </a:extLst>
          </p:cNvPr>
          <p:cNvSpPr/>
          <p:nvPr/>
        </p:nvSpPr>
        <p:spPr>
          <a:xfrm>
            <a:off x="3054418" y="401323"/>
            <a:ext cx="426374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A171CF2-93FE-AA43-8385-D3907D0D4696}"/>
              </a:ext>
            </a:extLst>
          </p:cNvPr>
          <p:cNvSpPr/>
          <p:nvPr/>
        </p:nvSpPr>
        <p:spPr>
          <a:xfrm>
            <a:off x="4731149" y="3070296"/>
            <a:ext cx="426374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E88AC0-2E13-2F49-8294-5CF633FCEAC8}"/>
              </a:ext>
            </a:extLst>
          </p:cNvPr>
          <p:cNvSpPr/>
          <p:nvPr/>
        </p:nvSpPr>
        <p:spPr>
          <a:xfrm>
            <a:off x="8007608" y="2411357"/>
            <a:ext cx="426374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293CF0-8DE6-7A4E-8413-B07B7CC59568}"/>
              </a:ext>
            </a:extLst>
          </p:cNvPr>
          <p:cNvSpPr/>
          <p:nvPr/>
        </p:nvSpPr>
        <p:spPr>
          <a:xfrm>
            <a:off x="9820134" y="5181600"/>
            <a:ext cx="426374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7FD4DBD-232F-784C-AD6F-5920CDAE792E}"/>
              </a:ext>
            </a:extLst>
          </p:cNvPr>
          <p:cNvSpPr/>
          <p:nvPr/>
        </p:nvSpPr>
        <p:spPr>
          <a:xfrm>
            <a:off x="5472328" y="5123256"/>
            <a:ext cx="426374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4882B-1756-D24B-9D03-1AE45900E7DF}"/>
              </a:ext>
            </a:extLst>
          </p:cNvPr>
          <p:cNvSpPr txBox="1"/>
          <p:nvPr/>
        </p:nvSpPr>
        <p:spPr>
          <a:xfrm>
            <a:off x="1804212" y="944578"/>
            <a:ext cx="1598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How is COVID-19 impacting your key suppliers and partners?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What flow on impact would this have for your business?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What are the alternatives – e.g. new  suppliers or partners, changing mix etc?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What are their communication needs?</a:t>
            </a:r>
            <a:endParaRPr lang="en-US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2F14A6-52F6-794A-9907-BDEC51ACD9C6}"/>
              </a:ext>
            </a:extLst>
          </p:cNvPr>
          <p:cNvSpPr txBox="1"/>
          <p:nvPr/>
        </p:nvSpPr>
        <p:spPr>
          <a:xfrm>
            <a:off x="8530954" y="903098"/>
            <a:ext cx="1692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How do your customer segments look in a COVID-19 environment?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Which ones will be impacted - light, medium or heavy?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What % of sales could be affected?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How does this flow through to sales – attempt to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What are customers communication needs?</a:t>
            </a:r>
          </a:p>
          <a:p>
            <a:endParaRPr lang="en-US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60A725-5427-E044-A214-68B62561073F}"/>
              </a:ext>
            </a:extLst>
          </p:cNvPr>
          <p:cNvSpPr txBox="1"/>
          <p:nvPr/>
        </p:nvSpPr>
        <p:spPr>
          <a:xfrm>
            <a:off x="6934541" y="916943"/>
            <a:ext cx="1692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If you are mainly face to face how can you change that to be digital?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How can you build trust with your key stakeholders?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00D2B8-CD37-B843-BC89-6F3603175834}"/>
              </a:ext>
            </a:extLst>
          </p:cNvPr>
          <p:cNvSpPr txBox="1"/>
          <p:nvPr/>
        </p:nvSpPr>
        <p:spPr>
          <a:xfrm>
            <a:off x="5229294" y="924253"/>
            <a:ext cx="16929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What is the most valuable benefit you provide to your key customer segments?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How can you protect those benefits  to ensure they continue to be delivered -  if not now, but in the future?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Or could you even improve or change your value proposition in the short term to attract sales?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247729-F329-294E-81A4-B42357E2DE56}"/>
              </a:ext>
            </a:extLst>
          </p:cNvPr>
          <p:cNvSpPr txBox="1"/>
          <p:nvPr/>
        </p:nvSpPr>
        <p:spPr>
          <a:xfrm>
            <a:off x="3580657" y="794949"/>
            <a:ext cx="1638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Which activities that you undertake to run your business will be most impacted by changes such as staff illness, lockdown etc.?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What should you stop/start/ramp up?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How else could you deliver 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069D00-5732-1B4B-BC3A-48A6BDFA3626}"/>
              </a:ext>
            </a:extLst>
          </p:cNvPr>
          <p:cNvSpPr txBox="1"/>
          <p:nvPr/>
        </p:nvSpPr>
        <p:spPr>
          <a:xfrm>
            <a:off x="6149650" y="5357675"/>
            <a:ext cx="3609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sz="1200" dirty="0"/>
              <a:t>Priority 1 – map out your cashflow – where are the key challenges?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sz="1200" dirty="0"/>
              <a:t>Identify impact to revenue and cash from the  business model elements (above)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sz="1200" dirty="0"/>
              <a:t>Identify debtors that are at risk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E162A-DC52-0B42-9228-26AA9EB41D4E}"/>
              </a:ext>
            </a:extLst>
          </p:cNvPr>
          <p:cNvSpPr txBox="1"/>
          <p:nvPr/>
        </p:nvSpPr>
        <p:spPr>
          <a:xfrm>
            <a:off x="1817729" y="5382821"/>
            <a:ext cx="3682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What costs should you stop or defer?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Can you liquidate any assets to free up cash?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How can the bank help you in terms of debt?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42E61D-2530-2246-8BF0-7ED19F5F2373}"/>
              </a:ext>
            </a:extLst>
          </p:cNvPr>
          <p:cNvSpPr txBox="1"/>
          <p:nvPr/>
        </p:nvSpPr>
        <p:spPr>
          <a:xfrm>
            <a:off x="6934541" y="2922664"/>
            <a:ext cx="16929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Do you go direct to customer or via a channel – e.g. referral, partner, associations etc?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How will they be impacted and what is the flow on impact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Are there alternative routes to customers?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91DB75-643F-4C4C-AACE-51D1DAF05DB5}"/>
              </a:ext>
            </a:extLst>
          </p:cNvPr>
          <p:cNvSpPr txBox="1"/>
          <p:nvPr/>
        </p:nvSpPr>
        <p:spPr>
          <a:xfrm>
            <a:off x="3585348" y="3505581"/>
            <a:ext cx="1682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is the impact on people, supplies, facilities, systems?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are the mission critical roles?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What are staff’s communication needs?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08E870AE-EFC8-460B-B51E-A991FB8A7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10" y="459262"/>
            <a:ext cx="16867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dirty="0">
                <a:solidFill>
                  <a:schemeClr val="tx2"/>
                </a:solidFill>
                <a:latin typeface="HelveticaNeueLT Std Lt" panose="020B0403020202020204" pitchFamily="34" charset="0"/>
                <a:cs typeface="Calibri" panose="020F0502020204030204" pitchFamily="34" charset="0"/>
              </a:rPr>
              <a:t>Business Model Canvas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2400" b="1" dirty="0">
              <a:solidFill>
                <a:schemeClr val="tx2"/>
              </a:solidFill>
              <a:latin typeface="HelveticaNeueLT Std Lt" panose="020B040302020202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dirty="0">
                <a:solidFill>
                  <a:schemeClr val="tx2"/>
                </a:solidFill>
                <a:latin typeface="HelveticaNeueLT Std Lt" panose="020B0403020202020204" pitchFamily="34" charset="0"/>
                <a:cs typeface="Calibri" panose="020F0502020204030204" pitchFamily="34" charset="0"/>
              </a:rPr>
              <a:t>Propter questions</a:t>
            </a:r>
            <a:endParaRPr lang="en-US" sz="2400" b="1" dirty="0">
              <a:solidFill>
                <a:schemeClr val="tx2"/>
              </a:solidFill>
              <a:latin typeface="HelveticaNeueLT Std Lt" panose="020B04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>
            <a:spLocks/>
          </p:cNvSpPr>
          <p:nvPr/>
        </p:nvSpPr>
        <p:spPr bwMode="auto">
          <a:xfrm>
            <a:off x="4361267" y="3799364"/>
            <a:ext cx="446944" cy="195621"/>
          </a:xfrm>
          <a:custGeom>
            <a:avLst/>
            <a:gdLst>
              <a:gd name="T0" fmla="+- 0 12129 11355"/>
              <a:gd name="T1" fmla="*/ T0 w 801"/>
              <a:gd name="T2" fmla="+- 0 9994 9851"/>
              <a:gd name="T3" fmla="*/ 9994 h 359"/>
              <a:gd name="T4" fmla="+- 0 12069 11355"/>
              <a:gd name="T5" fmla="*/ T4 w 801"/>
              <a:gd name="T6" fmla="+- 0 10011 9851"/>
              <a:gd name="T7" fmla="*/ 10011 h 359"/>
              <a:gd name="T8" fmla="+- 0 12011 11355"/>
              <a:gd name="T9" fmla="*/ T8 w 801"/>
              <a:gd name="T10" fmla="+- 0 10030 9851"/>
              <a:gd name="T11" fmla="*/ 10030 h 359"/>
              <a:gd name="T12" fmla="+- 0 11938 11355"/>
              <a:gd name="T13" fmla="*/ T12 w 801"/>
              <a:gd name="T14" fmla="+- 0 10060 9851"/>
              <a:gd name="T15" fmla="*/ 10060 h 359"/>
              <a:gd name="T16" fmla="+- 0 11887 11355"/>
              <a:gd name="T17" fmla="*/ T16 w 801"/>
              <a:gd name="T18" fmla="+- 0 10086 9851"/>
              <a:gd name="T19" fmla="*/ 10086 h 359"/>
              <a:gd name="T20" fmla="+- 0 12118 11355"/>
              <a:gd name="T21" fmla="*/ T20 w 801"/>
              <a:gd name="T22" fmla="+- 0 10086 9851"/>
              <a:gd name="T23" fmla="*/ 10086 h 359"/>
              <a:gd name="T24" fmla="+- 0 12123 11355"/>
              <a:gd name="T25" fmla="*/ T24 w 801"/>
              <a:gd name="T26" fmla="+- 0 10084 9851"/>
              <a:gd name="T27" fmla="*/ 10084 h 359"/>
              <a:gd name="T28" fmla="+- 0 12139 11355"/>
              <a:gd name="T29" fmla="*/ T28 w 801"/>
              <a:gd name="T30" fmla="+- 0 10073 9851"/>
              <a:gd name="T31" fmla="*/ 10073 h 359"/>
              <a:gd name="T32" fmla="+- 0 12155 11355"/>
              <a:gd name="T33" fmla="*/ T32 w 801"/>
              <a:gd name="T34" fmla="+- 0 10061 9851"/>
              <a:gd name="T35" fmla="*/ 10061 h 359"/>
              <a:gd name="T36" fmla="+- 0 12154 11355"/>
              <a:gd name="T37" fmla="*/ T36 w 801"/>
              <a:gd name="T38" fmla="+- 0 10041 9851"/>
              <a:gd name="T39" fmla="*/ 10041 h 359"/>
              <a:gd name="T40" fmla="+- 0 12151 11355"/>
              <a:gd name="T41" fmla="*/ T40 w 801"/>
              <a:gd name="T42" fmla="+- 0 10022 9851"/>
              <a:gd name="T43" fmla="*/ 10022 h 359"/>
              <a:gd name="T44" fmla="+- 0 12144 11355"/>
              <a:gd name="T45" fmla="*/ T44 w 801"/>
              <a:gd name="T46" fmla="+- 0 10005 9851"/>
              <a:gd name="T47" fmla="*/ 10005 h 359"/>
              <a:gd name="T48" fmla="+- 0 12129 11355"/>
              <a:gd name="T49" fmla="*/ T48 w 801"/>
              <a:gd name="T50" fmla="+- 0 9994 9851"/>
              <a:gd name="T51" fmla="*/ 9994 h 3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801" h="359">
                <a:moveTo>
                  <a:pt x="774" y="143"/>
                </a:moveTo>
                <a:lnTo>
                  <a:pt x="714" y="160"/>
                </a:lnTo>
                <a:lnTo>
                  <a:pt x="656" y="179"/>
                </a:lnTo>
                <a:lnTo>
                  <a:pt x="583" y="209"/>
                </a:lnTo>
                <a:lnTo>
                  <a:pt x="532" y="235"/>
                </a:lnTo>
                <a:lnTo>
                  <a:pt x="763" y="235"/>
                </a:lnTo>
                <a:lnTo>
                  <a:pt x="768" y="233"/>
                </a:lnTo>
                <a:lnTo>
                  <a:pt x="784" y="222"/>
                </a:lnTo>
                <a:lnTo>
                  <a:pt x="800" y="210"/>
                </a:lnTo>
                <a:lnTo>
                  <a:pt x="799" y="190"/>
                </a:lnTo>
                <a:lnTo>
                  <a:pt x="796" y="171"/>
                </a:lnTo>
                <a:lnTo>
                  <a:pt x="789" y="154"/>
                </a:lnTo>
                <a:lnTo>
                  <a:pt x="774" y="1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5394999" y="3551157"/>
            <a:ext cx="446944" cy="195621"/>
          </a:xfrm>
          <a:custGeom>
            <a:avLst/>
            <a:gdLst>
              <a:gd name="T0" fmla="+- 0 11386 11355"/>
              <a:gd name="T1" fmla="*/ T0 w 801"/>
              <a:gd name="T2" fmla="+- 0 9851 9851"/>
              <a:gd name="T3" fmla="*/ 9851 h 359"/>
              <a:gd name="T4" fmla="+- 0 11370 11355"/>
              <a:gd name="T5" fmla="*/ T4 w 801"/>
              <a:gd name="T6" fmla="+- 0 9856 9851"/>
              <a:gd name="T7" fmla="*/ 9856 h 359"/>
              <a:gd name="T8" fmla="+- 0 11355 11355"/>
              <a:gd name="T9" fmla="*/ T8 w 801"/>
              <a:gd name="T10" fmla="+- 0 9868 9851"/>
              <a:gd name="T11" fmla="*/ 9868 h 359"/>
              <a:gd name="T12" fmla="+- 0 11357 11355"/>
              <a:gd name="T13" fmla="*/ T12 w 801"/>
              <a:gd name="T14" fmla="+- 0 9890 9851"/>
              <a:gd name="T15" fmla="*/ 9890 h 359"/>
              <a:gd name="T16" fmla="+- 0 11533 11355"/>
              <a:gd name="T17" fmla="*/ T16 w 801"/>
              <a:gd name="T18" fmla="+- 0 10025 9851"/>
              <a:gd name="T19" fmla="*/ 10025 h 359"/>
              <a:gd name="T20" fmla="+- 0 11608 11355"/>
              <a:gd name="T21" fmla="*/ T20 w 801"/>
              <a:gd name="T22" fmla="+- 0 10067 9851"/>
              <a:gd name="T23" fmla="*/ 10067 h 359"/>
              <a:gd name="T24" fmla="+- 0 11685 11355"/>
              <a:gd name="T25" fmla="*/ T24 w 801"/>
              <a:gd name="T26" fmla="+- 0 10106 9851"/>
              <a:gd name="T27" fmla="*/ 10106 h 359"/>
              <a:gd name="T28" fmla="+- 0 11764 11355"/>
              <a:gd name="T29" fmla="*/ T28 w 801"/>
              <a:gd name="T30" fmla="+- 0 10143 9851"/>
              <a:gd name="T31" fmla="*/ 10143 h 359"/>
              <a:gd name="T32" fmla="+- 0 11847 11355"/>
              <a:gd name="T33" fmla="*/ T32 w 801"/>
              <a:gd name="T34" fmla="+- 0 10176 9851"/>
              <a:gd name="T35" fmla="*/ 10176 h 359"/>
              <a:gd name="T36" fmla="+- 0 11875 11355"/>
              <a:gd name="T37" fmla="*/ T36 w 801"/>
              <a:gd name="T38" fmla="+- 0 10186 9851"/>
              <a:gd name="T39" fmla="*/ 10186 h 359"/>
              <a:gd name="T40" fmla="+- 0 11880 11355"/>
              <a:gd name="T41" fmla="*/ T40 w 801"/>
              <a:gd name="T42" fmla="+- 0 10174 9851"/>
              <a:gd name="T43" fmla="*/ 10174 h 359"/>
              <a:gd name="T44" fmla="+- 0 11880 11355"/>
              <a:gd name="T45" fmla="*/ T44 w 801"/>
              <a:gd name="T46" fmla="+- 0 10160 9851"/>
              <a:gd name="T47" fmla="*/ 10160 h 359"/>
              <a:gd name="T48" fmla="+- 0 11878 11355"/>
              <a:gd name="T49" fmla="*/ T48 w 801"/>
              <a:gd name="T50" fmla="+- 0 10146 9851"/>
              <a:gd name="T51" fmla="*/ 10146 h 359"/>
              <a:gd name="T52" fmla="+- 0 11875 11355"/>
              <a:gd name="T53" fmla="*/ T52 w 801"/>
              <a:gd name="T54" fmla="+- 0 10133 9851"/>
              <a:gd name="T55" fmla="*/ 10133 h 359"/>
              <a:gd name="T56" fmla="+- 0 11874 11355"/>
              <a:gd name="T57" fmla="*/ T56 w 801"/>
              <a:gd name="T58" fmla="+- 0 10123 9851"/>
              <a:gd name="T59" fmla="*/ 10123 h 359"/>
              <a:gd name="T60" fmla="+- 0 11878 11355"/>
              <a:gd name="T61" fmla="*/ T60 w 801"/>
              <a:gd name="T62" fmla="+- 0 10118 9851"/>
              <a:gd name="T63" fmla="*/ 10118 h 359"/>
              <a:gd name="T64" fmla="+- 0 12060 11355"/>
              <a:gd name="T65" fmla="*/ T64 w 801"/>
              <a:gd name="T66" fmla="+- 0 10118 9851"/>
              <a:gd name="T67" fmla="*/ 10118 h 359"/>
              <a:gd name="T68" fmla="+- 0 12070 11355"/>
              <a:gd name="T69" fmla="*/ T68 w 801"/>
              <a:gd name="T70" fmla="+- 0 10113 9851"/>
              <a:gd name="T71" fmla="*/ 10113 h 359"/>
              <a:gd name="T72" fmla="+- 0 12088 11355"/>
              <a:gd name="T73" fmla="*/ T72 w 801"/>
              <a:gd name="T74" fmla="+- 0 10104 9851"/>
              <a:gd name="T75" fmla="*/ 10104 h 359"/>
              <a:gd name="T76" fmla="+- 0 12105 11355"/>
              <a:gd name="T77" fmla="*/ T76 w 801"/>
              <a:gd name="T78" fmla="+- 0 10094 9851"/>
              <a:gd name="T79" fmla="*/ 10094 h 359"/>
              <a:gd name="T80" fmla="+- 0 12118 11355"/>
              <a:gd name="T81" fmla="*/ T80 w 801"/>
              <a:gd name="T82" fmla="+- 0 10086 9851"/>
              <a:gd name="T83" fmla="*/ 10086 h 359"/>
              <a:gd name="T84" fmla="+- 0 11887 11355"/>
              <a:gd name="T85" fmla="*/ T84 w 801"/>
              <a:gd name="T86" fmla="+- 0 10086 9851"/>
              <a:gd name="T87" fmla="*/ 10086 h 359"/>
              <a:gd name="T88" fmla="+- 0 11868 11355"/>
              <a:gd name="T89" fmla="*/ T88 w 801"/>
              <a:gd name="T90" fmla="+- 0 10079 9851"/>
              <a:gd name="T91" fmla="*/ 10079 h 359"/>
              <a:gd name="T92" fmla="+- 0 11810 11355"/>
              <a:gd name="T93" fmla="*/ T92 w 801"/>
              <a:gd name="T94" fmla="+- 0 10057 9851"/>
              <a:gd name="T95" fmla="*/ 10057 h 359"/>
              <a:gd name="T96" fmla="+- 0 11736 11355"/>
              <a:gd name="T97" fmla="*/ T96 w 801"/>
              <a:gd name="T98" fmla="+- 0 10025 9851"/>
              <a:gd name="T99" fmla="*/ 10025 h 359"/>
              <a:gd name="T100" fmla="+- 0 11573 11355"/>
              <a:gd name="T101" fmla="*/ T100 w 801"/>
              <a:gd name="T102" fmla="+- 0 9948 9851"/>
              <a:gd name="T103" fmla="*/ 9948 h 359"/>
              <a:gd name="T104" fmla="+- 0 11554 11355"/>
              <a:gd name="T105" fmla="*/ T104 w 801"/>
              <a:gd name="T106" fmla="+- 0 9939 9851"/>
              <a:gd name="T107" fmla="*/ 9939 h 359"/>
              <a:gd name="T108" fmla="+- 0 11516 11355"/>
              <a:gd name="T109" fmla="*/ T108 w 801"/>
              <a:gd name="T110" fmla="+- 0 9939 9851"/>
              <a:gd name="T111" fmla="*/ 9939 h 359"/>
              <a:gd name="T112" fmla="+- 0 11500 11355"/>
              <a:gd name="T113" fmla="*/ T112 w 801"/>
              <a:gd name="T114" fmla="+- 0 9927 9851"/>
              <a:gd name="T115" fmla="*/ 9927 h 359"/>
              <a:gd name="T116" fmla="+- 0 11479 11355"/>
              <a:gd name="T117" fmla="*/ T116 w 801"/>
              <a:gd name="T118" fmla="+- 0 9919 9851"/>
              <a:gd name="T119" fmla="*/ 9919 h 359"/>
              <a:gd name="T120" fmla="+- 0 11458 11355"/>
              <a:gd name="T121" fmla="*/ T120 w 801"/>
              <a:gd name="T122" fmla="+- 0 9913 9851"/>
              <a:gd name="T123" fmla="*/ 9913 h 359"/>
              <a:gd name="T124" fmla="+- 0 11441 11355"/>
              <a:gd name="T125" fmla="*/ T124 w 801"/>
              <a:gd name="T126" fmla="+- 0 9909 9851"/>
              <a:gd name="T127" fmla="*/ 9909 h 359"/>
              <a:gd name="T128" fmla="+- 0 11451 11355"/>
              <a:gd name="T129" fmla="*/ T128 w 801"/>
              <a:gd name="T130" fmla="+- 0 9903 9851"/>
              <a:gd name="T131" fmla="*/ 9903 h 359"/>
              <a:gd name="T132" fmla="+- 0 11465 11355"/>
              <a:gd name="T133" fmla="*/ T132 w 801"/>
              <a:gd name="T134" fmla="+- 0 9901 9851"/>
              <a:gd name="T135" fmla="*/ 9901 h 359"/>
              <a:gd name="T136" fmla="+- 0 11470 11355"/>
              <a:gd name="T137" fmla="*/ T136 w 801"/>
              <a:gd name="T138" fmla="+- 0 9892 9851"/>
              <a:gd name="T139" fmla="*/ 9892 h 359"/>
              <a:gd name="T140" fmla="+- 0 11456 11355"/>
              <a:gd name="T141" fmla="*/ T140 w 801"/>
              <a:gd name="T142" fmla="+- 0 9884 9851"/>
              <a:gd name="T143" fmla="*/ 9884 h 359"/>
              <a:gd name="T144" fmla="+- 0 11429 11355"/>
              <a:gd name="T145" fmla="*/ T144 w 801"/>
              <a:gd name="T146" fmla="+- 0 9865 9851"/>
              <a:gd name="T147" fmla="*/ 9865 h 359"/>
              <a:gd name="T148" fmla="+- 0 11415 11355"/>
              <a:gd name="T149" fmla="*/ T148 w 801"/>
              <a:gd name="T150" fmla="+- 0 9857 9851"/>
              <a:gd name="T151" fmla="*/ 9857 h 359"/>
              <a:gd name="T152" fmla="+- 0 11400 11355"/>
              <a:gd name="T153" fmla="*/ T152 w 801"/>
              <a:gd name="T154" fmla="+- 0 9852 9851"/>
              <a:gd name="T155" fmla="*/ 9852 h 359"/>
              <a:gd name="T156" fmla="+- 0 11386 11355"/>
              <a:gd name="T157" fmla="*/ T156 w 801"/>
              <a:gd name="T158" fmla="+- 0 9851 9851"/>
              <a:gd name="T159" fmla="*/ 9851 h 3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801" h="359">
                <a:moveTo>
                  <a:pt x="31" y="0"/>
                </a:moveTo>
                <a:lnTo>
                  <a:pt x="15" y="5"/>
                </a:lnTo>
                <a:lnTo>
                  <a:pt x="0" y="17"/>
                </a:lnTo>
                <a:lnTo>
                  <a:pt x="2" y="39"/>
                </a:lnTo>
                <a:lnTo>
                  <a:pt x="178" y="174"/>
                </a:lnTo>
                <a:lnTo>
                  <a:pt x="253" y="216"/>
                </a:lnTo>
                <a:lnTo>
                  <a:pt x="330" y="255"/>
                </a:lnTo>
                <a:lnTo>
                  <a:pt x="409" y="292"/>
                </a:lnTo>
                <a:lnTo>
                  <a:pt x="492" y="325"/>
                </a:lnTo>
                <a:lnTo>
                  <a:pt x="520" y="335"/>
                </a:lnTo>
                <a:lnTo>
                  <a:pt x="525" y="323"/>
                </a:lnTo>
                <a:lnTo>
                  <a:pt x="525" y="309"/>
                </a:lnTo>
                <a:lnTo>
                  <a:pt x="523" y="295"/>
                </a:lnTo>
                <a:lnTo>
                  <a:pt x="520" y="282"/>
                </a:lnTo>
                <a:lnTo>
                  <a:pt x="519" y="272"/>
                </a:lnTo>
                <a:lnTo>
                  <a:pt x="523" y="267"/>
                </a:lnTo>
                <a:lnTo>
                  <a:pt x="705" y="267"/>
                </a:lnTo>
                <a:lnTo>
                  <a:pt x="715" y="262"/>
                </a:lnTo>
                <a:lnTo>
                  <a:pt x="733" y="253"/>
                </a:lnTo>
                <a:lnTo>
                  <a:pt x="750" y="243"/>
                </a:lnTo>
                <a:lnTo>
                  <a:pt x="763" y="235"/>
                </a:lnTo>
                <a:lnTo>
                  <a:pt x="532" y="235"/>
                </a:lnTo>
                <a:lnTo>
                  <a:pt x="513" y="228"/>
                </a:lnTo>
                <a:lnTo>
                  <a:pt x="455" y="206"/>
                </a:lnTo>
                <a:lnTo>
                  <a:pt x="381" y="174"/>
                </a:lnTo>
                <a:lnTo>
                  <a:pt x="218" y="97"/>
                </a:lnTo>
                <a:lnTo>
                  <a:pt x="199" y="88"/>
                </a:lnTo>
                <a:lnTo>
                  <a:pt x="161" y="88"/>
                </a:lnTo>
                <a:lnTo>
                  <a:pt x="145" y="76"/>
                </a:lnTo>
                <a:lnTo>
                  <a:pt x="124" y="68"/>
                </a:lnTo>
                <a:lnTo>
                  <a:pt x="103" y="62"/>
                </a:lnTo>
                <a:lnTo>
                  <a:pt x="86" y="58"/>
                </a:lnTo>
                <a:lnTo>
                  <a:pt x="96" y="52"/>
                </a:lnTo>
                <a:lnTo>
                  <a:pt x="110" y="50"/>
                </a:lnTo>
                <a:lnTo>
                  <a:pt x="115" y="41"/>
                </a:lnTo>
                <a:lnTo>
                  <a:pt x="101" y="33"/>
                </a:lnTo>
                <a:lnTo>
                  <a:pt x="74" y="14"/>
                </a:lnTo>
                <a:lnTo>
                  <a:pt x="60" y="6"/>
                </a:lnTo>
                <a:lnTo>
                  <a:pt x="45" y="1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4376627" y="3738482"/>
            <a:ext cx="446944" cy="195621"/>
          </a:xfrm>
          <a:custGeom>
            <a:avLst/>
            <a:gdLst>
              <a:gd name="T0" fmla="+- 0 11386 11355"/>
              <a:gd name="T1" fmla="*/ T0 w 801"/>
              <a:gd name="T2" fmla="+- 0 9851 9851"/>
              <a:gd name="T3" fmla="*/ 9851 h 359"/>
              <a:gd name="T4" fmla="+- 0 11370 11355"/>
              <a:gd name="T5" fmla="*/ T4 w 801"/>
              <a:gd name="T6" fmla="+- 0 9856 9851"/>
              <a:gd name="T7" fmla="*/ 9856 h 359"/>
              <a:gd name="T8" fmla="+- 0 11355 11355"/>
              <a:gd name="T9" fmla="*/ T8 w 801"/>
              <a:gd name="T10" fmla="+- 0 9868 9851"/>
              <a:gd name="T11" fmla="*/ 9868 h 359"/>
              <a:gd name="T12" fmla="+- 0 11357 11355"/>
              <a:gd name="T13" fmla="*/ T12 w 801"/>
              <a:gd name="T14" fmla="+- 0 9890 9851"/>
              <a:gd name="T15" fmla="*/ 9890 h 359"/>
              <a:gd name="T16" fmla="+- 0 11533 11355"/>
              <a:gd name="T17" fmla="*/ T16 w 801"/>
              <a:gd name="T18" fmla="+- 0 10025 9851"/>
              <a:gd name="T19" fmla="*/ 10025 h 359"/>
              <a:gd name="T20" fmla="+- 0 11608 11355"/>
              <a:gd name="T21" fmla="*/ T20 w 801"/>
              <a:gd name="T22" fmla="+- 0 10067 9851"/>
              <a:gd name="T23" fmla="*/ 10067 h 359"/>
              <a:gd name="T24" fmla="+- 0 11685 11355"/>
              <a:gd name="T25" fmla="*/ T24 w 801"/>
              <a:gd name="T26" fmla="+- 0 10106 9851"/>
              <a:gd name="T27" fmla="*/ 10106 h 359"/>
              <a:gd name="T28" fmla="+- 0 11764 11355"/>
              <a:gd name="T29" fmla="*/ T28 w 801"/>
              <a:gd name="T30" fmla="+- 0 10143 9851"/>
              <a:gd name="T31" fmla="*/ 10143 h 359"/>
              <a:gd name="T32" fmla="+- 0 11847 11355"/>
              <a:gd name="T33" fmla="*/ T32 w 801"/>
              <a:gd name="T34" fmla="+- 0 10176 9851"/>
              <a:gd name="T35" fmla="*/ 10176 h 359"/>
              <a:gd name="T36" fmla="+- 0 11875 11355"/>
              <a:gd name="T37" fmla="*/ T36 w 801"/>
              <a:gd name="T38" fmla="+- 0 10186 9851"/>
              <a:gd name="T39" fmla="*/ 10186 h 359"/>
              <a:gd name="T40" fmla="+- 0 11880 11355"/>
              <a:gd name="T41" fmla="*/ T40 w 801"/>
              <a:gd name="T42" fmla="+- 0 10174 9851"/>
              <a:gd name="T43" fmla="*/ 10174 h 359"/>
              <a:gd name="T44" fmla="+- 0 11880 11355"/>
              <a:gd name="T45" fmla="*/ T44 w 801"/>
              <a:gd name="T46" fmla="+- 0 10160 9851"/>
              <a:gd name="T47" fmla="*/ 10160 h 359"/>
              <a:gd name="T48" fmla="+- 0 11878 11355"/>
              <a:gd name="T49" fmla="*/ T48 w 801"/>
              <a:gd name="T50" fmla="+- 0 10146 9851"/>
              <a:gd name="T51" fmla="*/ 10146 h 359"/>
              <a:gd name="T52" fmla="+- 0 11875 11355"/>
              <a:gd name="T53" fmla="*/ T52 w 801"/>
              <a:gd name="T54" fmla="+- 0 10133 9851"/>
              <a:gd name="T55" fmla="*/ 10133 h 359"/>
              <a:gd name="T56" fmla="+- 0 11874 11355"/>
              <a:gd name="T57" fmla="*/ T56 w 801"/>
              <a:gd name="T58" fmla="+- 0 10123 9851"/>
              <a:gd name="T59" fmla="*/ 10123 h 359"/>
              <a:gd name="T60" fmla="+- 0 11878 11355"/>
              <a:gd name="T61" fmla="*/ T60 w 801"/>
              <a:gd name="T62" fmla="+- 0 10118 9851"/>
              <a:gd name="T63" fmla="*/ 10118 h 359"/>
              <a:gd name="T64" fmla="+- 0 12060 11355"/>
              <a:gd name="T65" fmla="*/ T64 w 801"/>
              <a:gd name="T66" fmla="+- 0 10118 9851"/>
              <a:gd name="T67" fmla="*/ 10118 h 359"/>
              <a:gd name="T68" fmla="+- 0 12070 11355"/>
              <a:gd name="T69" fmla="*/ T68 w 801"/>
              <a:gd name="T70" fmla="+- 0 10113 9851"/>
              <a:gd name="T71" fmla="*/ 10113 h 359"/>
              <a:gd name="T72" fmla="+- 0 12088 11355"/>
              <a:gd name="T73" fmla="*/ T72 w 801"/>
              <a:gd name="T74" fmla="+- 0 10104 9851"/>
              <a:gd name="T75" fmla="*/ 10104 h 359"/>
              <a:gd name="T76" fmla="+- 0 12105 11355"/>
              <a:gd name="T77" fmla="*/ T76 w 801"/>
              <a:gd name="T78" fmla="+- 0 10094 9851"/>
              <a:gd name="T79" fmla="*/ 10094 h 359"/>
              <a:gd name="T80" fmla="+- 0 12118 11355"/>
              <a:gd name="T81" fmla="*/ T80 w 801"/>
              <a:gd name="T82" fmla="+- 0 10086 9851"/>
              <a:gd name="T83" fmla="*/ 10086 h 359"/>
              <a:gd name="T84" fmla="+- 0 11887 11355"/>
              <a:gd name="T85" fmla="*/ T84 w 801"/>
              <a:gd name="T86" fmla="+- 0 10086 9851"/>
              <a:gd name="T87" fmla="*/ 10086 h 359"/>
              <a:gd name="T88" fmla="+- 0 11868 11355"/>
              <a:gd name="T89" fmla="*/ T88 w 801"/>
              <a:gd name="T90" fmla="+- 0 10079 9851"/>
              <a:gd name="T91" fmla="*/ 10079 h 359"/>
              <a:gd name="T92" fmla="+- 0 11810 11355"/>
              <a:gd name="T93" fmla="*/ T92 w 801"/>
              <a:gd name="T94" fmla="+- 0 10057 9851"/>
              <a:gd name="T95" fmla="*/ 10057 h 359"/>
              <a:gd name="T96" fmla="+- 0 11736 11355"/>
              <a:gd name="T97" fmla="*/ T96 w 801"/>
              <a:gd name="T98" fmla="+- 0 10025 9851"/>
              <a:gd name="T99" fmla="*/ 10025 h 359"/>
              <a:gd name="T100" fmla="+- 0 11573 11355"/>
              <a:gd name="T101" fmla="*/ T100 w 801"/>
              <a:gd name="T102" fmla="+- 0 9948 9851"/>
              <a:gd name="T103" fmla="*/ 9948 h 359"/>
              <a:gd name="T104" fmla="+- 0 11554 11355"/>
              <a:gd name="T105" fmla="*/ T104 w 801"/>
              <a:gd name="T106" fmla="+- 0 9939 9851"/>
              <a:gd name="T107" fmla="*/ 9939 h 359"/>
              <a:gd name="T108" fmla="+- 0 11516 11355"/>
              <a:gd name="T109" fmla="*/ T108 w 801"/>
              <a:gd name="T110" fmla="+- 0 9939 9851"/>
              <a:gd name="T111" fmla="*/ 9939 h 359"/>
              <a:gd name="T112" fmla="+- 0 11500 11355"/>
              <a:gd name="T113" fmla="*/ T112 w 801"/>
              <a:gd name="T114" fmla="+- 0 9927 9851"/>
              <a:gd name="T115" fmla="*/ 9927 h 359"/>
              <a:gd name="T116" fmla="+- 0 11479 11355"/>
              <a:gd name="T117" fmla="*/ T116 w 801"/>
              <a:gd name="T118" fmla="+- 0 9919 9851"/>
              <a:gd name="T119" fmla="*/ 9919 h 359"/>
              <a:gd name="T120" fmla="+- 0 11458 11355"/>
              <a:gd name="T121" fmla="*/ T120 w 801"/>
              <a:gd name="T122" fmla="+- 0 9913 9851"/>
              <a:gd name="T123" fmla="*/ 9913 h 359"/>
              <a:gd name="T124" fmla="+- 0 11441 11355"/>
              <a:gd name="T125" fmla="*/ T124 w 801"/>
              <a:gd name="T126" fmla="+- 0 9909 9851"/>
              <a:gd name="T127" fmla="*/ 9909 h 359"/>
              <a:gd name="T128" fmla="+- 0 11451 11355"/>
              <a:gd name="T129" fmla="*/ T128 w 801"/>
              <a:gd name="T130" fmla="+- 0 9903 9851"/>
              <a:gd name="T131" fmla="*/ 9903 h 359"/>
              <a:gd name="T132" fmla="+- 0 11465 11355"/>
              <a:gd name="T133" fmla="*/ T132 w 801"/>
              <a:gd name="T134" fmla="+- 0 9901 9851"/>
              <a:gd name="T135" fmla="*/ 9901 h 359"/>
              <a:gd name="T136" fmla="+- 0 11470 11355"/>
              <a:gd name="T137" fmla="*/ T136 w 801"/>
              <a:gd name="T138" fmla="+- 0 9892 9851"/>
              <a:gd name="T139" fmla="*/ 9892 h 359"/>
              <a:gd name="T140" fmla="+- 0 11456 11355"/>
              <a:gd name="T141" fmla="*/ T140 w 801"/>
              <a:gd name="T142" fmla="+- 0 9884 9851"/>
              <a:gd name="T143" fmla="*/ 9884 h 359"/>
              <a:gd name="T144" fmla="+- 0 11429 11355"/>
              <a:gd name="T145" fmla="*/ T144 w 801"/>
              <a:gd name="T146" fmla="+- 0 9865 9851"/>
              <a:gd name="T147" fmla="*/ 9865 h 359"/>
              <a:gd name="T148" fmla="+- 0 11415 11355"/>
              <a:gd name="T149" fmla="*/ T148 w 801"/>
              <a:gd name="T150" fmla="+- 0 9857 9851"/>
              <a:gd name="T151" fmla="*/ 9857 h 359"/>
              <a:gd name="T152" fmla="+- 0 11400 11355"/>
              <a:gd name="T153" fmla="*/ T152 w 801"/>
              <a:gd name="T154" fmla="+- 0 9852 9851"/>
              <a:gd name="T155" fmla="*/ 9852 h 359"/>
              <a:gd name="T156" fmla="+- 0 11386 11355"/>
              <a:gd name="T157" fmla="*/ T156 w 801"/>
              <a:gd name="T158" fmla="+- 0 9851 9851"/>
              <a:gd name="T159" fmla="*/ 9851 h 3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801" h="359">
                <a:moveTo>
                  <a:pt x="31" y="0"/>
                </a:moveTo>
                <a:lnTo>
                  <a:pt x="15" y="5"/>
                </a:lnTo>
                <a:lnTo>
                  <a:pt x="0" y="17"/>
                </a:lnTo>
                <a:lnTo>
                  <a:pt x="2" y="39"/>
                </a:lnTo>
                <a:lnTo>
                  <a:pt x="178" y="174"/>
                </a:lnTo>
                <a:lnTo>
                  <a:pt x="253" y="216"/>
                </a:lnTo>
                <a:lnTo>
                  <a:pt x="330" y="255"/>
                </a:lnTo>
                <a:lnTo>
                  <a:pt x="409" y="292"/>
                </a:lnTo>
                <a:lnTo>
                  <a:pt x="492" y="325"/>
                </a:lnTo>
                <a:lnTo>
                  <a:pt x="520" y="335"/>
                </a:lnTo>
                <a:lnTo>
                  <a:pt x="525" y="323"/>
                </a:lnTo>
                <a:lnTo>
                  <a:pt x="525" y="309"/>
                </a:lnTo>
                <a:lnTo>
                  <a:pt x="523" y="295"/>
                </a:lnTo>
                <a:lnTo>
                  <a:pt x="520" y="282"/>
                </a:lnTo>
                <a:lnTo>
                  <a:pt x="519" y="272"/>
                </a:lnTo>
                <a:lnTo>
                  <a:pt x="523" y="267"/>
                </a:lnTo>
                <a:lnTo>
                  <a:pt x="705" y="267"/>
                </a:lnTo>
                <a:lnTo>
                  <a:pt x="715" y="262"/>
                </a:lnTo>
                <a:lnTo>
                  <a:pt x="733" y="253"/>
                </a:lnTo>
                <a:lnTo>
                  <a:pt x="750" y="243"/>
                </a:lnTo>
                <a:lnTo>
                  <a:pt x="763" y="235"/>
                </a:lnTo>
                <a:lnTo>
                  <a:pt x="532" y="235"/>
                </a:lnTo>
                <a:lnTo>
                  <a:pt x="513" y="228"/>
                </a:lnTo>
                <a:lnTo>
                  <a:pt x="455" y="206"/>
                </a:lnTo>
                <a:lnTo>
                  <a:pt x="381" y="174"/>
                </a:lnTo>
                <a:lnTo>
                  <a:pt x="218" y="97"/>
                </a:lnTo>
                <a:lnTo>
                  <a:pt x="199" y="88"/>
                </a:lnTo>
                <a:lnTo>
                  <a:pt x="161" y="88"/>
                </a:lnTo>
                <a:lnTo>
                  <a:pt x="145" y="76"/>
                </a:lnTo>
                <a:lnTo>
                  <a:pt x="124" y="68"/>
                </a:lnTo>
                <a:lnTo>
                  <a:pt x="103" y="62"/>
                </a:lnTo>
                <a:lnTo>
                  <a:pt x="86" y="58"/>
                </a:lnTo>
                <a:lnTo>
                  <a:pt x="96" y="52"/>
                </a:lnTo>
                <a:lnTo>
                  <a:pt x="110" y="50"/>
                </a:lnTo>
                <a:lnTo>
                  <a:pt x="115" y="41"/>
                </a:lnTo>
                <a:lnTo>
                  <a:pt x="101" y="33"/>
                </a:lnTo>
                <a:lnTo>
                  <a:pt x="74" y="14"/>
                </a:lnTo>
                <a:lnTo>
                  <a:pt x="60" y="6"/>
                </a:lnTo>
                <a:lnTo>
                  <a:pt x="45" y="1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6904964" y="3457008"/>
            <a:ext cx="467502" cy="435672"/>
          </a:xfrm>
          <a:custGeom>
            <a:avLst/>
            <a:gdLst>
              <a:gd name="T0" fmla="+- 0 23815 23622"/>
              <a:gd name="T1" fmla="*/ T0 w 838"/>
              <a:gd name="T2" fmla="+- 0 2706 2645"/>
              <a:gd name="T3" fmla="*/ 2706 h 798"/>
              <a:gd name="T4" fmla="+- 0 23753 23622"/>
              <a:gd name="T5" fmla="*/ T4 w 838"/>
              <a:gd name="T6" fmla="+- 0 2718 2645"/>
              <a:gd name="T7" fmla="*/ 2718 h 798"/>
              <a:gd name="T8" fmla="+- 0 23703 23622"/>
              <a:gd name="T9" fmla="*/ T8 w 838"/>
              <a:gd name="T10" fmla="+- 0 2755 2645"/>
              <a:gd name="T11" fmla="*/ 2755 h 798"/>
              <a:gd name="T12" fmla="+- 0 23666 23622"/>
              <a:gd name="T13" fmla="*/ T12 w 838"/>
              <a:gd name="T14" fmla="+- 0 2803 2645"/>
              <a:gd name="T15" fmla="*/ 2803 h 798"/>
              <a:gd name="T16" fmla="+- 0 23638 23622"/>
              <a:gd name="T17" fmla="*/ T16 w 838"/>
              <a:gd name="T18" fmla="+- 0 2861 2645"/>
              <a:gd name="T19" fmla="*/ 2861 h 798"/>
              <a:gd name="T20" fmla="+- 0 23624 23622"/>
              <a:gd name="T21" fmla="*/ T20 w 838"/>
              <a:gd name="T22" fmla="+- 0 2921 2645"/>
              <a:gd name="T23" fmla="*/ 2921 h 798"/>
              <a:gd name="T24" fmla="+- 0 23622 23622"/>
              <a:gd name="T25" fmla="*/ T24 w 838"/>
              <a:gd name="T26" fmla="+- 0 2952 2645"/>
              <a:gd name="T27" fmla="*/ 2952 h 798"/>
              <a:gd name="T28" fmla="+- 0 23623 23622"/>
              <a:gd name="T29" fmla="*/ T28 w 838"/>
              <a:gd name="T30" fmla="+- 0 2983 2645"/>
              <a:gd name="T31" fmla="*/ 2983 h 798"/>
              <a:gd name="T32" fmla="+- 0 23633 23622"/>
              <a:gd name="T33" fmla="*/ T32 w 838"/>
              <a:gd name="T34" fmla="+- 0 3046 2645"/>
              <a:gd name="T35" fmla="*/ 3046 h 798"/>
              <a:gd name="T36" fmla="+- 0 23652 23622"/>
              <a:gd name="T37" fmla="*/ T36 w 838"/>
              <a:gd name="T38" fmla="+- 0 3108 2645"/>
              <a:gd name="T39" fmla="*/ 3108 h 798"/>
              <a:gd name="T40" fmla="+- 0 23678 23622"/>
              <a:gd name="T41" fmla="*/ T40 w 838"/>
              <a:gd name="T42" fmla="+- 0 3167 2645"/>
              <a:gd name="T43" fmla="*/ 3167 h 798"/>
              <a:gd name="T44" fmla="+- 0 23711 23622"/>
              <a:gd name="T45" fmla="*/ T44 w 838"/>
              <a:gd name="T46" fmla="+- 0 3223 2645"/>
              <a:gd name="T47" fmla="*/ 3223 h 798"/>
              <a:gd name="T48" fmla="+- 0 23747 23622"/>
              <a:gd name="T49" fmla="*/ T48 w 838"/>
              <a:gd name="T50" fmla="+- 0 3273 2645"/>
              <a:gd name="T51" fmla="*/ 3273 h 798"/>
              <a:gd name="T52" fmla="+- 0 23807 23622"/>
              <a:gd name="T53" fmla="*/ T52 w 838"/>
              <a:gd name="T54" fmla="+- 0 3337 2645"/>
              <a:gd name="T55" fmla="*/ 3337 h 798"/>
              <a:gd name="T56" fmla="+- 0 23855 23622"/>
              <a:gd name="T57" fmla="*/ T56 w 838"/>
              <a:gd name="T58" fmla="+- 0 3375 2645"/>
              <a:gd name="T59" fmla="*/ 3375 h 798"/>
              <a:gd name="T60" fmla="+- 0 23913 23622"/>
              <a:gd name="T61" fmla="*/ T60 w 838"/>
              <a:gd name="T62" fmla="+- 0 3411 2645"/>
              <a:gd name="T63" fmla="*/ 3411 h 798"/>
              <a:gd name="T64" fmla="+- 0 23974 23622"/>
              <a:gd name="T65" fmla="*/ T64 w 838"/>
              <a:gd name="T66" fmla="+- 0 3438 2645"/>
              <a:gd name="T67" fmla="*/ 3438 h 798"/>
              <a:gd name="T68" fmla="+- 0 24006 23622"/>
              <a:gd name="T69" fmla="*/ T68 w 838"/>
              <a:gd name="T70" fmla="+- 0 3443 2645"/>
              <a:gd name="T71" fmla="*/ 3443 h 798"/>
              <a:gd name="T72" fmla="+- 0 24025 23622"/>
              <a:gd name="T73" fmla="*/ T72 w 838"/>
              <a:gd name="T74" fmla="+- 0 3439 2645"/>
              <a:gd name="T75" fmla="*/ 3439 h 798"/>
              <a:gd name="T76" fmla="+- 0 24081 23622"/>
              <a:gd name="T77" fmla="*/ T76 w 838"/>
              <a:gd name="T78" fmla="+- 0 3404 2645"/>
              <a:gd name="T79" fmla="*/ 3404 h 798"/>
              <a:gd name="T80" fmla="+- 0 24130 23622"/>
              <a:gd name="T81" fmla="*/ T80 w 838"/>
              <a:gd name="T82" fmla="+- 0 3354 2645"/>
              <a:gd name="T83" fmla="*/ 3354 h 798"/>
              <a:gd name="T84" fmla="+- 0 24095 23622"/>
              <a:gd name="T85" fmla="*/ T84 w 838"/>
              <a:gd name="T86" fmla="+- 0 3354 2645"/>
              <a:gd name="T87" fmla="*/ 3354 h 798"/>
              <a:gd name="T88" fmla="+- 0 24109 23622"/>
              <a:gd name="T89" fmla="*/ T88 w 838"/>
              <a:gd name="T90" fmla="+- 0 3341 2645"/>
              <a:gd name="T91" fmla="*/ 3341 h 798"/>
              <a:gd name="T92" fmla="+- 0 24123 23622"/>
              <a:gd name="T93" fmla="*/ T92 w 838"/>
              <a:gd name="T94" fmla="+- 0 3328 2645"/>
              <a:gd name="T95" fmla="*/ 3328 h 798"/>
              <a:gd name="T96" fmla="+- 0 24137 23622"/>
              <a:gd name="T97" fmla="*/ T96 w 838"/>
              <a:gd name="T98" fmla="+- 0 3315 2645"/>
              <a:gd name="T99" fmla="*/ 3315 h 798"/>
              <a:gd name="T100" fmla="+- 0 24167 23622"/>
              <a:gd name="T101" fmla="*/ T100 w 838"/>
              <a:gd name="T102" fmla="+- 0 3289 2645"/>
              <a:gd name="T103" fmla="*/ 3289 h 798"/>
              <a:gd name="T104" fmla="+- 0 24182 23622"/>
              <a:gd name="T105" fmla="*/ T104 w 838"/>
              <a:gd name="T106" fmla="+- 0 3276 2645"/>
              <a:gd name="T107" fmla="*/ 3276 h 798"/>
              <a:gd name="T108" fmla="+- 0 24226 23622"/>
              <a:gd name="T109" fmla="*/ T108 w 838"/>
              <a:gd name="T110" fmla="+- 0 3231 2645"/>
              <a:gd name="T111" fmla="*/ 3231 h 798"/>
              <a:gd name="T112" fmla="+- 0 24271 23622"/>
              <a:gd name="T113" fmla="*/ T112 w 838"/>
              <a:gd name="T114" fmla="+- 0 3166 2645"/>
              <a:gd name="T115" fmla="*/ 3166 h 798"/>
              <a:gd name="T116" fmla="+- 0 24292 23622"/>
              <a:gd name="T117" fmla="*/ T116 w 838"/>
              <a:gd name="T118" fmla="+- 0 3132 2645"/>
              <a:gd name="T119" fmla="*/ 3132 h 798"/>
              <a:gd name="T120" fmla="+- 0 24302 23622"/>
              <a:gd name="T121" fmla="*/ T120 w 838"/>
              <a:gd name="T122" fmla="+- 0 3114 2645"/>
              <a:gd name="T123" fmla="*/ 3114 h 798"/>
              <a:gd name="T124" fmla="+- 0 24312 23622"/>
              <a:gd name="T125" fmla="*/ T124 w 838"/>
              <a:gd name="T126" fmla="+- 0 3097 2645"/>
              <a:gd name="T127" fmla="*/ 3097 h 798"/>
              <a:gd name="T128" fmla="+- 0 24323 23622"/>
              <a:gd name="T129" fmla="*/ T128 w 838"/>
              <a:gd name="T130" fmla="+- 0 3080 2645"/>
              <a:gd name="T131" fmla="*/ 3080 h 798"/>
              <a:gd name="T132" fmla="+- 0 24334 23622"/>
              <a:gd name="T133" fmla="*/ T132 w 838"/>
              <a:gd name="T134" fmla="+- 0 3063 2645"/>
              <a:gd name="T135" fmla="*/ 3063 h 798"/>
              <a:gd name="T136" fmla="+- 0 24347 23622"/>
              <a:gd name="T137" fmla="*/ T136 w 838"/>
              <a:gd name="T138" fmla="+- 0 3047 2645"/>
              <a:gd name="T139" fmla="*/ 3047 h 798"/>
              <a:gd name="T140" fmla="+- 0 24406 23622"/>
              <a:gd name="T141" fmla="*/ T140 w 838"/>
              <a:gd name="T142" fmla="+- 0 3047 2645"/>
              <a:gd name="T143" fmla="*/ 3047 h 798"/>
              <a:gd name="T144" fmla="+- 0 24413 23622"/>
              <a:gd name="T145" fmla="*/ T144 w 838"/>
              <a:gd name="T146" fmla="+- 0 3034 2645"/>
              <a:gd name="T147" fmla="*/ 3034 h 798"/>
              <a:gd name="T148" fmla="+- 0 24446 23622"/>
              <a:gd name="T149" fmla="*/ T148 w 838"/>
              <a:gd name="T150" fmla="+- 0 2954 2645"/>
              <a:gd name="T151" fmla="*/ 2954 h 798"/>
              <a:gd name="T152" fmla="+- 0 24458 23622"/>
              <a:gd name="T153" fmla="*/ T152 w 838"/>
              <a:gd name="T154" fmla="+- 0 2895 2645"/>
              <a:gd name="T155" fmla="*/ 2895 h 798"/>
              <a:gd name="T156" fmla="+- 0 24460 23622"/>
              <a:gd name="T157" fmla="*/ T156 w 838"/>
              <a:gd name="T158" fmla="+- 0 2864 2645"/>
              <a:gd name="T159" fmla="*/ 2864 h 798"/>
              <a:gd name="T160" fmla="+- 0 24460 23622"/>
              <a:gd name="T161" fmla="*/ T160 w 838"/>
              <a:gd name="T162" fmla="+- 0 2831 2645"/>
              <a:gd name="T163" fmla="*/ 2831 h 798"/>
              <a:gd name="T164" fmla="+- 0 24457 23622"/>
              <a:gd name="T165" fmla="*/ T164 w 838"/>
              <a:gd name="T166" fmla="+- 0 2811 2645"/>
              <a:gd name="T167" fmla="*/ 2811 h 798"/>
              <a:gd name="T168" fmla="+- 0 24454 23622"/>
              <a:gd name="T169" fmla="*/ T168 w 838"/>
              <a:gd name="T170" fmla="+- 0 2797 2645"/>
              <a:gd name="T171" fmla="*/ 2797 h 798"/>
              <a:gd name="T172" fmla="+- 0 24012 23622"/>
              <a:gd name="T173" fmla="*/ T172 w 838"/>
              <a:gd name="T174" fmla="+- 0 2797 2645"/>
              <a:gd name="T175" fmla="*/ 2797 h 798"/>
              <a:gd name="T176" fmla="+- 0 23998 23622"/>
              <a:gd name="T177" fmla="*/ T176 w 838"/>
              <a:gd name="T178" fmla="+- 0 2785 2645"/>
              <a:gd name="T179" fmla="*/ 2785 h 798"/>
              <a:gd name="T180" fmla="+- 0 23933 23622"/>
              <a:gd name="T181" fmla="*/ T180 w 838"/>
              <a:gd name="T182" fmla="+- 0 2740 2645"/>
              <a:gd name="T183" fmla="*/ 2740 h 798"/>
              <a:gd name="T184" fmla="+- 0 23877 23622"/>
              <a:gd name="T185" fmla="*/ T184 w 838"/>
              <a:gd name="T186" fmla="+- 0 2717 2645"/>
              <a:gd name="T187" fmla="*/ 2717 h 798"/>
              <a:gd name="T188" fmla="+- 0 23837 23622"/>
              <a:gd name="T189" fmla="*/ T188 w 838"/>
              <a:gd name="T190" fmla="+- 0 2708 2645"/>
              <a:gd name="T191" fmla="*/ 2708 h 798"/>
              <a:gd name="T192" fmla="+- 0 23815 23622"/>
              <a:gd name="T193" fmla="*/ T192 w 838"/>
              <a:gd name="T194" fmla="+- 0 2706 2645"/>
              <a:gd name="T195" fmla="*/ 2706 h 7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838" h="798">
                <a:moveTo>
                  <a:pt x="193" y="61"/>
                </a:moveTo>
                <a:lnTo>
                  <a:pt x="131" y="73"/>
                </a:lnTo>
                <a:lnTo>
                  <a:pt x="81" y="110"/>
                </a:lnTo>
                <a:lnTo>
                  <a:pt x="44" y="158"/>
                </a:lnTo>
                <a:lnTo>
                  <a:pt x="16" y="216"/>
                </a:lnTo>
                <a:lnTo>
                  <a:pt x="2" y="276"/>
                </a:lnTo>
                <a:lnTo>
                  <a:pt x="0" y="307"/>
                </a:lnTo>
                <a:lnTo>
                  <a:pt x="1" y="338"/>
                </a:lnTo>
                <a:lnTo>
                  <a:pt x="11" y="401"/>
                </a:lnTo>
                <a:lnTo>
                  <a:pt x="30" y="463"/>
                </a:lnTo>
                <a:lnTo>
                  <a:pt x="56" y="522"/>
                </a:lnTo>
                <a:lnTo>
                  <a:pt x="89" y="578"/>
                </a:lnTo>
                <a:lnTo>
                  <a:pt x="125" y="628"/>
                </a:lnTo>
                <a:lnTo>
                  <a:pt x="185" y="692"/>
                </a:lnTo>
                <a:lnTo>
                  <a:pt x="233" y="730"/>
                </a:lnTo>
                <a:lnTo>
                  <a:pt x="291" y="766"/>
                </a:lnTo>
                <a:lnTo>
                  <a:pt x="352" y="793"/>
                </a:lnTo>
                <a:lnTo>
                  <a:pt x="384" y="798"/>
                </a:lnTo>
                <a:lnTo>
                  <a:pt x="403" y="794"/>
                </a:lnTo>
                <a:lnTo>
                  <a:pt x="459" y="759"/>
                </a:lnTo>
                <a:lnTo>
                  <a:pt x="508" y="709"/>
                </a:lnTo>
                <a:lnTo>
                  <a:pt x="473" y="709"/>
                </a:lnTo>
                <a:lnTo>
                  <a:pt x="487" y="696"/>
                </a:lnTo>
                <a:lnTo>
                  <a:pt x="501" y="683"/>
                </a:lnTo>
                <a:lnTo>
                  <a:pt x="515" y="670"/>
                </a:lnTo>
                <a:lnTo>
                  <a:pt x="545" y="644"/>
                </a:lnTo>
                <a:lnTo>
                  <a:pt x="560" y="631"/>
                </a:lnTo>
                <a:lnTo>
                  <a:pt x="604" y="586"/>
                </a:lnTo>
                <a:lnTo>
                  <a:pt x="649" y="521"/>
                </a:lnTo>
                <a:lnTo>
                  <a:pt x="670" y="487"/>
                </a:lnTo>
                <a:lnTo>
                  <a:pt x="680" y="469"/>
                </a:lnTo>
                <a:lnTo>
                  <a:pt x="690" y="452"/>
                </a:lnTo>
                <a:lnTo>
                  <a:pt x="701" y="435"/>
                </a:lnTo>
                <a:lnTo>
                  <a:pt x="712" y="418"/>
                </a:lnTo>
                <a:lnTo>
                  <a:pt x="725" y="402"/>
                </a:lnTo>
                <a:lnTo>
                  <a:pt x="784" y="402"/>
                </a:lnTo>
                <a:lnTo>
                  <a:pt x="791" y="389"/>
                </a:lnTo>
                <a:lnTo>
                  <a:pt x="824" y="309"/>
                </a:lnTo>
                <a:lnTo>
                  <a:pt x="836" y="250"/>
                </a:lnTo>
                <a:lnTo>
                  <a:pt x="838" y="219"/>
                </a:lnTo>
                <a:lnTo>
                  <a:pt x="838" y="186"/>
                </a:lnTo>
                <a:lnTo>
                  <a:pt x="835" y="166"/>
                </a:lnTo>
                <a:lnTo>
                  <a:pt x="832" y="152"/>
                </a:lnTo>
                <a:lnTo>
                  <a:pt x="390" y="152"/>
                </a:lnTo>
                <a:lnTo>
                  <a:pt x="376" y="140"/>
                </a:lnTo>
                <a:lnTo>
                  <a:pt x="311" y="95"/>
                </a:lnTo>
                <a:lnTo>
                  <a:pt x="255" y="72"/>
                </a:lnTo>
                <a:lnTo>
                  <a:pt x="215" y="63"/>
                </a:lnTo>
                <a:lnTo>
                  <a:pt x="193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CE9B675-C00A-7045-A754-C53495D4A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315331"/>
              </p:ext>
            </p:extLst>
          </p:nvPr>
        </p:nvGraphicFramePr>
        <p:xfrm>
          <a:off x="1790700" y="675621"/>
          <a:ext cx="8610600" cy="5963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314">
                  <a:extLst>
                    <a:ext uri="{9D8B030D-6E8A-4147-A177-3AD203B41FA5}">
                      <a16:colId xmlns:a16="http://schemas.microsoft.com/office/drawing/2014/main" val="2057169424"/>
                    </a:ext>
                  </a:extLst>
                </a:gridCol>
                <a:gridCol w="2069687">
                  <a:extLst>
                    <a:ext uri="{9D8B030D-6E8A-4147-A177-3AD203B41FA5}">
                      <a16:colId xmlns:a16="http://schemas.microsoft.com/office/drawing/2014/main" val="1762071429"/>
                    </a:ext>
                  </a:extLst>
                </a:gridCol>
                <a:gridCol w="4967599">
                  <a:extLst>
                    <a:ext uri="{9D8B030D-6E8A-4147-A177-3AD203B41FA5}">
                      <a16:colId xmlns:a16="http://schemas.microsoft.com/office/drawing/2014/main" val="1017383964"/>
                    </a:ext>
                  </a:extLst>
                </a:gridCol>
              </a:tblGrid>
              <a:tr h="600347">
                <a:tc>
                  <a:txBody>
                    <a:bodyPr/>
                    <a:lstStyle/>
                    <a:p>
                      <a:r>
                        <a:rPr lang="en-AU" sz="1800" b="1" dirty="0"/>
                        <a:t>Severity</a:t>
                      </a:r>
                      <a:endParaRPr lang="en-US" sz="1800" b="1" dirty="0"/>
                    </a:p>
                  </a:txBody>
                  <a:tcPr marL="147265" marR="147265" marT="80995" marB="80995"/>
                </a:tc>
                <a:tc>
                  <a:txBody>
                    <a:bodyPr/>
                    <a:lstStyle/>
                    <a:p>
                      <a:r>
                        <a:rPr lang="en-AU" sz="1800" b="1" dirty="0"/>
                        <a:t>Impact</a:t>
                      </a:r>
                      <a:endParaRPr lang="en-US" sz="1800" b="1" dirty="0"/>
                    </a:p>
                  </a:txBody>
                  <a:tcPr marL="147265" marR="147265" marT="80995" marB="80995"/>
                </a:tc>
                <a:tc>
                  <a:txBody>
                    <a:bodyPr/>
                    <a:lstStyle/>
                    <a:p>
                      <a:r>
                        <a:rPr lang="en-AU" sz="1800" b="1" dirty="0"/>
                        <a:t>Actions</a:t>
                      </a:r>
                      <a:endParaRPr lang="en-US" sz="1800" b="1" dirty="0"/>
                    </a:p>
                  </a:txBody>
                  <a:tcPr marL="147265" marR="147265" marT="80995" marB="80995"/>
                </a:tc>
                <a:extLst>
                  <a:ext uri="{0D108BD9-81ED-4DB2-BD59-A6C34878D82A}">
                    <a16:rowId xmlns:a16="http://schemas.microsoft.com/office/drawing/2014/main" val="474630004"/>
                  </a:ext>
                </a:extLst>
              </a:tr>
              <a:tr h="1506281">
                <a:tc>
                  <a:txBody>
                    <a:bodyPr/>
                    <a:lstStyle/>
                    <a:p>
                      <a:r>
                        <a:rPr lang="en-US" sz="1600" i="1" dirty="0"/>
                        <a:t>Light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</a:txBody>
                  <a:tcPr marL="147265" marR="147265" marT="80995" marB="8099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</a:txBody>
                  <a:tcPr marL="147265" marR="147265" marT="80995" marB="8099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/>
                    </a:p>
                  </a:txBody>
                  <a:tcPr marL="147265" marR="147265" marT="80995" marB="80995"/>
                </a:tc>
                <a:extLst>
                  <a:ext uri="{0D108BD9-81ED-4DB2-BD59-A6C34878D82A}">
                    <a16:rowId xmlns:a16="http://schemas.microsoft.com/office/drawing/2014/main" val="709641403"/>
                  </a:ext>
                </a:extLst>
              </a:tr>
              <a:tr h="1732303">
                <a:tc>
                  <a:txBody>
                    <a:bodyPr/>
                    <a:lstStyle/>
                    <a:p>
                      <a:r>
                        <a:rPr lang="en-US" sz="1600" i="1" dirty="0"/>
                        <a:t>Medium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 marL="147265" marR="147265" marT="80995" marB="8099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 marL="147265" marR="147265" marT="80995" marB="8099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 marL="147265" marR="147265" marT="80995" marB="80995"/>
                </a:tc>
                <a:extLst>
                  <a:ext uri="{0D108BD9-81ED-4DB2-BD59-A6C34878D82A}">
                    <a16:rowId xmlns:a16="http://schemas.microsoft.com/office/drawing/2014/main" val="905588502"/>
                  </a:ext>
                </a:extLst>
              </a:tr>
              <a:tr h="1732303">
                <a:tc>
                  <a:txBody>
                    <a:bodyPr/>
                    <a:lstStyle/>
                    <a:p>
                      <a:r>
                        <a:rPr lang="en-US" sz="1600" i="1" dirty="0"/>
                        <a:t>Heavy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 marL="147265" marR="147265" marT="80995" marB="8099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 marL="147265" marR="147265" marT="80995" marB="8099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 marL="147265" marR="147265" marT="80995" marB="80995"/>
                </a:tc>
                <a:extLst>
                  <a:ext uri="{0D108BD9-81ED-4DB2-BD59-A6C34878D82A}">
                    <a16:rowId xmlns:a16="http://schemas.microsoft.com/office/drawing/2014/main" val="403086154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8F2279F-D437-B94D-95B7-8659ED85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7107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Scenarios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162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xx xmlns="d65f71f1-cc57-44cc-9b92-bbf8583cd25f">
      <Url xsi:nil="true"/>
      <Description xsi:nil="true"/>
    </xx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05FD33D3E904EBA079BBFA6986267" ma:contentTypeVersion="13" ma:contentTypeDescription="Create a new document." ma:contentTypeScope="" ma:versionID="0f5dec43f2aac9d16e8ed3eccca712b9">
  <xsd:schema xmlns:xsd="http://www.w3.org/2001/XMLSchema" xmlns:xs="http://www.w3.org/2001/XMLSchema" xmlns:p="http://schemas.microsoft.com/office/2006/metadata/properties" xmlns:ns2="d65f71f1-cc57-44cc-9b92-bbf8583cd25f" xmlns:ns3="3a9c0419-c4c4-41da-b7ea-531195966442" targetNamespace="http://schemas.microsoft.com/office/2006/metadata/properties" ma:root="true" ma:fieldsID="b4591623b85c8ccb9a2dc0d8474b4c6f" ns2:_="" ns3:_="">
    <xsd:import namespace="d65f71f1-cc57-44cc-9b92-bbf8583cd25f"/>
    <xsd:import namespace="3a9c0419-c4c4-41da-b7ea-5311959664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xx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f71f1-cc57-44cc-9b92-bbf8583cd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xx" ma:index="17" nillable="true" ma:displayName="xx" ma:format="Image" ma:internalName="xx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c0419-c4c4-41da-b7ea-5311959664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7180AF-1D69-4301-B2E2-1E0D87F8BE29}">
  <ds:schemaRefs>
    <ds:schemaRef ds:uri="http://purl.org/dc/elements/1.1/"/>
    <ds:schemaRef ds:uri="http://www.w3.org/XML/1998/namespace"/>
    <ds:schemaRef ds:uri="http://purl.org/dc/terms/"/>
    <ds:schemaRef ds:uri="d65f71f1-cc57-44cc-9b92-bbf8583cd25f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a9c0419-c4c4-41da-b7ea-531195966442"/>
  </ds:schemaRefs>
</ds:datastoreItem>
</file>

<file path=customXml/itemProps2.xml><?xml version="1.0" encoding="utf-8"?>
<ds:datastoreItem xmlns:ds="http://schemas.openxmlformats.org/officeDocument/2006/customXml" ds:itemID="{5B01452C-37A6-4E1E-BAD2-3C33C3ADE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f71f1-cc57-44cc-9b92-bbf8583cd25f"/>
    <ds:schemaRef ds:uri="3a9c0419-c4c4-41da-b7ea-5311959664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5E8414-6ABC-4CA0-B675-9E5EED419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7440</TotalTime>
  <Words>500</Words>
  <Application>Microsoft Macintosh PowerPoint</Application>
  <PresentationFormat>Widescreen</PresentationFormat>
  <Paragraphs>129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HelveticaNeueLT Std Lt</vt:lpstr>
      <vt:lpstr>Tahoma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Name Workshop Notes</dc:title>
  <dc:creator>Lenovo</dc:creator>
  <cp:lastModifiedBy>John Slaughter</cp:lastModifiedBy>
  <cp:revision>254</cp:revision>
  <cp:lastPrinted>2019-08-04T22:57:10Z</cp:lastPrinted>
  <dcterms:created xsi:type="dcterms:W3CDTF">2014-07-28T10:00:10Z</dcterms:created>
  <dcterms:modified xsi:type="dcterms:W3CDTF">2020-04-23T03:10:13Z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0x010100AED05FD33D3E904EBA079BBFA6986267</vt:lpwstr>
  </property>
</Properties>
</file>